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77" r:id="rId5"/>
    <p:sldId id="344" r:id="rId6"/>
    <p:sldId id="369" r:id="rId7"/>
    <p:sldId id="345" r:id="rId8"/>
    <p:sldId id="370" r:id="rId9"/>
    <p:sldId id="371" r:id="rId10"/>
    <p:sldId id="391" r:id="rId11"/>
    <p:sldId id="372" r:id="rId12"/>
    <p:sldId id="373" r:id="rId13"/>
    <p:sldId id="374" r:id="rId14"/>
    <p:sldId id="380" r:id="rId15"/>
    <p:sldId id="375" r:id="rId16"/>
    <p:sldId id="382" r:id="rId17"/>
    <p:sldId id="381" r:id="rId18"/>
    <p:sldId id="383" r:id="rId19"/>
    <p:sldId id="376" r:id="rId20"/>
    <p:sldId id="384" r:id="rId21"/>
    <p:sldId id="377" r:id="rId22"/>
    <p:sldId id="379" r:id="rId23"/>
    <p:sldId id="385" r:id="rId24"/>
    <p:sldId id="386" r:id="rId25"/>
    <p:sldId id="387" r:id="rId26"/>
    <p:sldId id="388" r:id="rId27"/>
    <p:sldId id="389" r:id="rId28"/>
    <p:sldId id="311" r:id="rId29"/>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67" d="100"/>
          <a:sy n="67" d="100"/>
        </p:scale>
        <p:origin x="128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DE0A3E-E7A4-4ADF-9645-FA6A79E0595D}" type="datetimeFigureOut">
              <a:rPr lang="nl-NL" smtClean="0"/>
              <a:t>25-2-2022</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697F11C-5A56-4B89-9F94-1E1B7A75BC1C}" type="slidenum">
              <a:rPr lang="nl-NL" smtClean="0"/>
              <a:t>‹nr.›</a:t>
            </a:fld>
            <a:endParaRPr lang="nl-NL"/>
          </a:p>
        </p:txBody>
      </p:sp>
    </p:spTree>
    <p:extLst>
      <p:ext uri="{BB962C8B-B14F-4D97-AF65-F5344CB8AC3E}">
        <p14:creationId xmlns:p14="http://schemas.microsoft.com/office/powerpoint/2010/main" val="244433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0DE5770-A0E8-4661-884F-4694639A8118}" type="slidenum">
              <a:rPr lang="nl-NL" smtClean="0"/>
              <a:t>‹nr.›</a:t>
            </a:fld>
            <a:endParaRPr lang="nl-NL"/>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1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237194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385097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216416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nl-NL"/>
              <a:t>Klik om de stijl te bewerken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59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123400-8CA7-46C5-9151-0327956FFD44}" type="datetimeFigureOut">
              <a:rPr lang="nl-NL" smtClean="0"/>
              <a:t>25-2-2022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350955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123400-8CA7-46C5-9151-0327956FFD44}" type="datetimeFigureOut">
              <a:rPr lang="nl-NL" smtClean="0"/>
              <a:t>25-2-2022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265680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123400-8CA7-46C5-9151-0327956FFD44}" type="datetimeFigureOut">
              <a:rPr lang="nl-NL" smtClean="0"/>
              <a:t>25-2-2022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406061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23400-8CA7-46C5-9151-0327956FFD44}" type="datetimeFigureOut">
              <a:rPr lang="nl-NL" smtClean="0"/>
              <a:t>25-2-2022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339404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nl-NL"/>
              <a:t>Klik om de stijl te bewerken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Date Placeholder 4"/>
          <p:cNvSpPr>
            <a:spLocks noGrp="1"/>
          </p:cNvSpPr>
          <p:nvPr>
            <p:ph type="dt" sz="half" idx="10"/>
          </p:nvPr>
        </p:nvSpPr>
        <p:spPr/>
        <p:txBody>
          <a:bodyPr/>
          <a:lstStyle/>
          <a:p>
            <a:fld id="{96123400-8CA7-46C5-9151-0327956FFD44}" type="datetimeFigureOut">
              <a:rPr lang="nl-NL" smtClean="0"/>
              <a:t>25-2-2022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152023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nl-NL"/>
              <a:t>Klik om de stijl te bewerken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Date Placeholder 4"/>
          <p:cNvSpPr>
            <a:spLocks noGrp="1"/>
          </p:cNvSpPr>
          <p:nvPr>
            <p:ph type="dt" sz="half" idx="10"/>
          </p:nvPr>
        </p:nvSpPr>
        <p:spPr/>
        <p:txBody>
          <a:bodyPr/>
          <a:lstStyle/>
          <a:p>
            <a:fld id="{96123400-8CA7-46C5-9151-0327956FFD44}" type="datetimeFigureOut">
              <a:rPr lang="nl-NL" smtClean="0"/>
              <a:t>25-2-2022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73917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6123400-8CA7-46C5-9151-0327956FFD44}" type="datetimeFigureOut">
              <a:rPr lang="nl-NL" smtClean="0"/>
              <a:t>25-2-2022</a:t>
            </a:fld>
            <a:endParaRPr lang="nl-NL"/>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nl-NL"/>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0DE5770-A0E8-4661-884F-4694639A8118}" type="slidenum">
              <a:rPr lang="nl-NL" smtClean="0"/>
              <a:t>‹nr.›</a:t>
            </a:fld>
            <a:endParaRPr lang="nl-NL"/>
          </a:p>
        </p:txBody>
      </p:sp>
    </p:spTree>
    <p:extLst>
      <p:ext uri="{BB962C8B-B14F-4D97-AF65-F5344CB8AC3E}">
        <p14:creationId xmlns:p14="http://schemas.microsoft.com/office/powerpoint/2010/main" val="466411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2485" y="882376"/>
            <a:ext cx="7475220" cy="1898552"/>
          </a:xfrm>
        </p:spPr>
        <p:txBody>
          <a:bodyPr>
            <a:normAutofit/>
          </a:bodyPr>
          <a:lstStyle/>
          <a:p>
            <a:r>
              <a:rPr lang="nl-NL" dirty="0"/>
              <a:t>Omgevingsrecht</a:t>
            </a:r>
          </a:p>
        </p:txBody>
      </p:sp>
      <p:sp>
        <p:nvSpPr>
          <p:cNvPr id="3" name="Ondertitel 2"/>
          <p:cNvSpPr>
            <a:spLocks noGrp="1"/>
          </p:cNvSpPr>
          <p:nvPr>
            <p:ph type="subTitle" idx="1"/>
          </p:nvPr>
        </p:nvSpPr>
        <p:spPr>
          <a:xfrm>
            <a:off x="1187624" y="3212976"/>
            <a:ext cx="6575895" cy="2468285"/>
          </a:xfrm>
        </p:spPr>
        <p:txBody>
          <a:bodyPr vert="horz" lIns="91440" tIns="45720" rIns="91440" bIns="45720" rtlCol="0" anchor="t">
            <a:normAutofit/>
          </a:bodyPr>
          <a:lstStyle/>
          <a:p>
            <a:r>
              <a:rPr lang="nl-NL" sz="2400" dirty="0"/>
              <a:t>(Staatsinrichting)</a:t>
            </a:r>
          </a:p>
          <a:p>
            <a:endParaRPr lang="nl-NL" sz="2400" dirty="0"/>
          </a:p>
          <a:p>
            <a:r>
              <a:rPr lang="nl-NL" sz="2400" dirty="0"/>
              <a:t>Periode 3 2022 MO41</a:t>
            </a:r>
          </a:p>
          <a:p>
            <a:endParaRPr lang="nl-NL" sz="2400" dirty="0"/>
          </a:p>
          <a:p>
            <a:r>
              <a:rPr lang="nl-NL" sz="2400" b="1" dirty="0"/>
              <a:t>Maandag 21-2-2022: Strafrecht inhoud</a:t>
            </a:r>
          </a:p>
        </p:txBody>
      </p:sp>
    </p:spTree>
    <p:extLst>
      <p:ext uri="{BB962C8B-B14F-4D97-AF65-F5344CB8AC3E}">
        <p14:creationId xmlns:p14="http://schemas.microsoft.com/office/powerpoint/2010/main" val="139125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Het eerste boek </a:t>
            </a:r>
            <a:r>
              <a:rPr lang="nl-NL" sz="2400" b="1" dirty="0">
                <a:solidFill>
                  <a:schemeClr val="tx1">
                    <a:lumMod val="50000"/>
                    <a:lumOff val="50000"/>
                  </a:schemeClr>
                </a:solidFill>
                <a:latin typeface="Arial" panose="020B0604020202020204" pitchFamily="34" charset="0"/>
                <a:cs typeface="Arial" panose="020B0604020202020204" pitchFamily="34" charset="0"/>
              </a:rPr>
              <a:t>Algemene bepalingen </a:t>
            </a:r>
            <a:r>
              <a:rPr lang="nl-NL" sz="2400" dirty="0">
                <a:solidFill>
                  <a:schemeClr val="tx1">
                    <a:lumMod val="50000"/>
                    <a:lumOff val="50000"/>
                  </a:schemeClr>
                </a:solidFill>
                <a:latin typeface="Arial" panose="020B0604020202020204" pitchFamily="34" charset="0"/>
                <a:cs typeface="Arial" panose="020B0604020202020204" pitchFamily="34" charset="0"/>
              </a:rPr>
              <a:t>behandelt een aantal algemene zaken, zoals: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1.	territorialiteitsbeginsel;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2.	straffen;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3.	strafuitsluitingsgronden;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4.	deelneming aan strafbare feiten. </a:t>
            </a:r>
          </a:p>
          <a:p>
            <a:pPr marL="34290" indent="0">
              <a:buNone/>
            </a:pPr>
            <a:endParaRPr lang="nl-NL" dirty="0"/>
          </a:p>
        </p:txBody>
      </p:sp>
      <p:pic>
        <p:nvPicPr>
          <p:cNvPr id="4" name="Afbeelding 3">
            <a:extLst>
              <a:ext uri="{FF2B5EF4-FFF2-40B4-BE49-F238E27FC236}">
                <a16:creationId xmlns:a16="http://schemas.microsoft.com/office/drawing/2014/main" id="{0B6D8475-BC50-4C28-8EC9-56761B3B79DE}"/>
              </a:ext>
            </a:extLst>
          </p:cNvPr>
          <p:cNvPicPr>
            <a:picLocks noChangeAspect="1"/>
          </p:cNvPicPr>
          <p:nvPr/>
        </p:nvPicPr>
        <p:blipFill>
          <a:blip r:embed="rId2"/>
          <a:stretch>
            <a:fillRect/>
          </a:stretch>
        </p:blipFill>
        <p:spPr>
          <a:xfrm>
            <a:off x="580283" y="4293096"/>
            <a:ext cx="8127447" cy="2291863"/>
          </a:xfrm>
          <a:prstGeom prst="rect">
            <a:avLst/>
          </a:prstGeom>
        </p:spPr>
      </p:pic>
    </p:spTree>
    <p:extLst>
      <p:ext uri="{BB962C8B-B14F-4D97-AF65-F5344CB8AC3E}">
        <p14:creationId xmlns:p14="http://schemas.microsoft.com/office/powerpoint/2010/main" val="172961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1. Territorialiteitsbeginsel</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Dat wil zeggen dat onze strafwet van toepassing is op iedereen die zich in ons land aan enig strafbaar feit schuldig maakt.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Ook bijvoorbeeld een Deense zakenman of een Duitse toerist die op bezoek zijn in ons land, vallen onder de werking van onze strafwet.</a:t>
            </a:r>
          </a:p>
          <a:p>
            <a:pPr marL="491490" indent="-457200">
              <a:buFont typeface="+mj-lt"/>
              <a:buAutoNum type="arabicPeriod"/>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endParaRPr lang="nl-NL" dirty="0"/>
          </a:p>
          <a:p>
            <a:pPr marL="34290" indent="0">
              <a:buNone/>
            </a:pPr>
            <a:endParaRPr lang="nl-NL" dirty="0"/>
          </a:p>
        </p:txBody>
      </p:sp>
      <p:pic>
        <p:nvPicPr>
          <p:cNvPr id="5" name="Afbeelding 4">
            <a:extLst>
              <a:ext uri="{FF2B5EF4-FFF2-40B4-BE49-F238E27FC236}">
                <a16:creationId xmlns:a16="http://schemas.microsoft.com/office/drawing/2014/main" id="{A655069D-0913-4748-B9DA-8FB6A95D0DC5}"/>
              </a:ext>
            </a:extLst>
          </p:cNvPr>
          <p:cNvPicPr>
            <a:picLocks noChangeAspect="1"/>
          </p:cNvPicPr>
          <p:nvPr/>
        </p:nvPicPr>
        <p:blipFill rotWithShape="1">
          <a:blip r:embed="rId2"/>
          <a:srcRect l="26375" r="29525"/>
          <a:stretch/>
        </p:blipFill>
        <p:spPr>
          <a:xfrm>
            <a:off x="6738043" y="3856983"/>
            <a:ext cx="2088232" cy="2663598"/>
          </a:xfrm>
          <a:prstGeom prst="rect">
            <a:avLst/>
          </a:prstGeom>
        </p:spPr>
      </p:pic>
      <p:sp>
        <p:nvSpPr>
          <p:cNvPr id="7" name="Tekstvak 6">
            <a:extLst>
              <a:ext uri="{FF2B5EF4-FFF2-40B4-BE49-F238E27FC236}">
                <a16:creationId xmlns:a16="http://schemas.microsoft.com/office/drawing/2014/main" id="{CC26D046-13FD-4BCA-8001-C03699120509}"/>
              </a:ext>
            </a:extLst>
          </p:cNvPr>
          <p:cNvSpPr txBox="1"/>
          <p:nvPr/>
        </p:nvSpPr>
        <p:spPr>
          <a:xfrm>
            <a:off x="467543" y="3717032"/>
            <a:ext cx="6145583" cy="646331"/>
          </a:xfrm>
          <a:prstGeom prst="rect">
            <a:avLst/>
          </a:prstGeom>
          <a:noFill/>
        </p:spPr>
        <p:txBody>
          <a:bodyPr wrap="square">
            <a:spAutoFit/>
          </a:bodyPr>
          <a:lstStyle/>
          <a:p>
            <a:pPr algn="l"/>
            <a:r>
              <a:rPr lang="nl-NL" b="1" i="0" dirty="0">
                <a:solidFill>
                  <a:srgbClr val="333333"/>
                </a:solidFill>
                <a:effectLst/>
                <a:latin typeface="Helvetica Neue"/>
              </a:rPr>
              <a:t>di. 8-2: Verdachte in zaak rond kleuter Dean wil in Nederland worden berecht</a:t>
            </a:r>
          </a:p>
        </p:txBody>
      </p:sp>
      <p:sp>
        <p:nvSpPr>
          <p:cNvPr id="9" name="Tekstvak 8">
            <a:extLst>
              <a:ext uri="{FF2B5EF4-FFF2-40B4-BE49-F238E27FC236}">
                <a16:creationId xmlns:a16="http://schemas.microsoft.com/office/drawing/2014/main" id="{48B1B2BE-807F-4963-BBEE-872C90281890}"/>
              </a:ext>
            </a:extLst>
          </p:cNvPr>
          <p:cNvSpPr txBox="1"/>
          <p:nvPr/>
        </p:nvSpPr>
        <p:spPr>
          <a:xfrm>
            <a:off x="428580" y="4363363"/>
            <a:ext cx="6213812" cy="923330"/>
          </a:xfrm>
          <a:prstGeom prst="rect">
            <a:avLst/>
          </a:prstGeom>
          <a:noFill/>
        </p:spPr>
        <p:txBody>
          <a:bodyPr wrap="square">
            <a:spAutoFit/>
          </a:bodyPr>
          <a:lstStyle/>
          <a:p>
            <a:r>
              <a:rPr lang="nl-NL" b="0" i="0" dirty="0">
                <a:solidFill>
                  <a:srgbClr val="333333"/>
                </a:solidFill>
                <a:effectLst/>
                <a:latin typeface="Helvetica Neue"/>
              </a:rPr>
              <a:t>"Nederland is verantwoordelijk voor deze zaak. Zo ziet mijn cliënt dat", liet de advocaat van De K. volgens persbureau ANP weten.</a:t>
            </a:r>
            <a:endParaRPr lang="nl-NL" dirty="0"/>
          </a:p>
        </p:txBody>
      </p:sp>
      <p:sp>
        <p:nvSpPr>
          <p:cNvPr id="13" name="Tekstvak 12">
            <a:extLst>
              <a:ext uri="{FF2B5EF4-FFF2-40B4-BE49-F238E27FC236}">
                <a16:creationId xmlns:a16="http://schemas.microsoft.com/office/drawing/2014/main" id="{CF3617AC-9BAB-4444-A9D0-FB5FF8985A28}"/>
              </a:ext>
            </a:extLst>
          </p:cNvPr>
          <p:cNvSpPr txBox="1"/>
          <p:nvPr/>
        </p:nvSpPr>
        <p:spPr>
          <a:xfrm>
            <a:off x="447911" y="5194486"/>
            <a:ext cx="6138243" cy="923330"/>
          </a:xfrm>
          <a:prstGeom prst="rect">
            <a:avLst/>
          </a:prstGeom>
          <a:noFill/>
        </p:spPr>
        <p:txBody>
          <a:bodyPr wrap="square">
            <a:spAutoFit/>
          </a:bodyPr>
          <a:lstStyle/>
          <a:p>
            <a:r>
              <a:rPr lang="nl-NL" b="0" i="0" dirty="0">
                <a:solidFill>
                  <a:srgbClr val="333333"/>
                </a:solidFill>
                <a:effectLst/>
                <a:latin typeface="Helvetica Neue"/>
              </a:rPr>
              <a:t>Het Nederlandse en Belgische Openbaar Ministerie kwamen eerder overeen om de vervolging in België te laten plaatsvinden. "</a:t>
            </a:r>
            <a:endParaRPr lang="nl-NL" dirty="0"/>
          </a:p>
        </p:txBody>
      </p:sp>
      <p:sp>
        <p:nvSpPr>
          <p:cNvPr id="15" name="Tekstvak 14">
            <a:extLst>
              <a:ext uri="{FF2B5EF4-FFF2-40B4-BE49-F238E27FC236}">
                <a16:creationId xmlns:a16="http://schemas.microsoft.com/office/drawing/2014/main" id="{02151FDA-04BE-46A7-B7FC-B50D90AEAF27}"/>
              </a:ext>
            </a:extLst>
          </p:cNvPr>
          <p:cNvSpPr txBox="1"/>
          <p:nvPr/>
        </p:nvSpPr>
        <p:spPr>
          <a:xfrm>
            <a:off x="457359" y="6067690"/>
            <a:ext cx="6185033" cy="646331"/>
          </a:xfrm>
          <a:prstGeom prst="rect">
            <a:avLst/>
          </a:prstGeom>
          <a:noFill/>
        </p:spPr>
        <p:txBody>
          <a:bodyPr wrap="square">
            <a:spAutoFit/>
          </a:bodyPr>
          <a:lstStyle/>
          <a:p>
            <a:r>
              <a:rPr lang="nl-NL" b="0" i="0" dirty="0">
                <a:solidFill>
                  <a:srgbClr val="333333"/>
                </a:solidFill>
                <a:effectLst/>
                <a:latin typeface="Helvetica Neue"/>
              </a:rPr>
              <a:t>Het lichaam van de kleuter werd vorige maand op Neeltje Jans in Zeeland gevonden. </a:t>
            </a:r>
            <a:endParaRPr lang="nl-NL" dirty="0"/>
          </a:p>
        </p:txBody>
      </p:sp>
    </p:spTree>
    <p:extLst>
      <p:ext uri="{BB962C8B-B14F-4D97-AF65-F5344CB8AC3E}">
        <p14:creationId xmlns:p14="http://schemas.microsoft.com/office/powerpoint/2010/main" val="333665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2. Straffen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strafbaar feit bestaat altijd uit een norm en een sanctie.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norm is een regel, bijvoorbeeld "Het is verboden een inrichting op te richten zonder milieuvergunning”.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sanctie is de straf die er op staat als je de norm overtreedt.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Als je opzettelijk een ‘inrichting’ opricht zonder milieuvergunning, kun je maximaal zes jaar gevangenisstraf krijgen.</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Er is alleen sprake van misdrijven voor zover zij opzettelijk zijn begaan.</a:t>
            </a:r>
          </a:p>
        </p:txBody>
      </p:sp>
    </p:spTree>
    <p:extLst>
      <p:ext uri="{BB962C8B-B14F-4D97-AF65-F5344CB8AC3E}">
        <p14:creationId xmlns:p14="http://schemas.microsoft.com/office/powerpoint/2010/main" val="169585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3. Strafuitsluitingsgronden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65984" cy="5287222"/>
          </a:xfrm>
        </p:spPr>
        <p:txBody>
          <a:bodyPr>
            <a:normAutofit/>
          </a:bodyPr>
          <a:lstStyle/>
          <a:p>
            <a:pPr marL="491490" indent="-457200">
              <a:buFont typeface="+mj-lt"/>
              <a:buAutoNum type="arabicPeriod"/>
            </a:pPr>
            <a:r>
              <a:rPr lang="nl-NL" sz="2400" u="sng" dirty="0">
                <a:solidFill>
                  <a:schemeClr val="tx1">
                    <a:lumMod val="50000"/>
                    <a:lumOff val="50000"/>
                  </a:schemeClr>
                </a:solidFill>
                <a:latin typeface="Arial" panose="020B0604020202020204" pitchFamily="34" charset="0"/>
                <a:cs typeface="Arial" panose="020B0604020202020204" pitchFamily="34" charset="0"/>
              </a:rPr>
              <a:t>Rechtvaardigingsgrond</a:t>
            </a:r>
            <a:r>
              <a:rPr lang="nl-NL" sz="2400" dirty="0">
                <a:solidFill>
                  <a:schemeClr val="tx1">
                    <a:lumMod val="50000"/>
                    <a:lumOff val="50000"/>
                  </a:schemeClr>
                </a:solidFill>
                <a:latin typeface="Arial" panose="020B0604020202020204" pitchFamily="34" charset="0"/>
                <a:cs typeface="Arial" panose="020B0604020202020204" pitchFamily="34" charset="0"/>
              </a:rPr>
              <a:t>: De gedraging/daad van de verdacht was gerechtvaardigd. Neemt de wederrechtelijkheid weg.</a:t>
            </a:r>
          </a:p>
          <a:p>
            <a:pPr marL="491490" indent="-457200">
              <a:buFont typeface="+mj-lt"/>
              <a:buAutoNum type="arabicPeriod"/>
            </a:pPr>
            <a:r>
              <a:rPr lang="nl-NL" sz="2400" u="sng" dirty="0">
                <a:solidFill>
                  <a:schemeClr val="tx1">
                    <a:lumMod val="50000"/>
                    <a:lumOff val="50000"/>
                  </a:schemeClr>
                </a:solidFill>
                <a:latin typeface="Arial" panose="020B0604020202020204" pitchFamily="34" charset="0"/>
                <a:cs typeface="Arial" panose="020B0604020202020204" pitchFamily="34" charset="0"/>
              </a:rPr>
              <a:t>Schulduitsluitingsgrond</a:t>
            </a:r>
            <a:r>
              <a:rPr lang="nl-NL" sz="2400" dirty="0">
                <a:solidFill>
                  <a:schemeClr val="tx1">
                    <a:lumMod val="50000"/>
                    <a:lumOff val="50000"/>
                  </a:schemeClr>
                </a:solidFill>
                <a:latin typeface="Arial" panose="020B0604020202020204" pitchFamily="34" charset="0"/>
                <a:cs typeface="Arial" panose="020B0604020202020204" pitchFamily="34" charset="0"/>
              </a:rPr>
              <a:t>: Een schulduitsluitingsgrond excuseert de dader, niet de daad. Neemt de verwijtbaarheid weg.</a:t>
            </a:r>
          </a:p>
        </p:txBody>
      </p:sp>
      <p:pic>
        <p:nvPicPr>
          <p:cNvPr id="4" name="Afbeelding 3">
            <a:extLst>
              <a:ext uri="{FF2B5EF4-FFF2-40B4-BE49-F238E27FC236}">
                <a16:creationId xmlns:a16="http://schemas.microsoft.com/office/drawing/2014/main" id="{A08BB6E0-BB79-4F12-A8A9-C65624B0B76B}"/>
              </a:ext>
            </a:extLst>
          </p:cNvPr>
          <p:cNvPicPr>
            <a:picLocks noChangeAspect="1"/>
          </p:cNvPicPr>
          <p:nvPr/>
        </p:nvPicPr>
        <p:blipFill rotWithShape="1">
          <a:blip r:embed="rId2"/>
          <a:srcRect l="8264" t="29000" r="5112" b="29000"/>
          <a:stretch/>
        </p:blipFill>
        <p:spPr>
          <a:xfrm>
            <a:off x="395536" y="3573016"/>
            <a:ext cx="8415936" cy="3060340"/>
          </a:xfrm>
          <a:prstGeom prst="rect">
            <a:avLst/>
          </a:prstGeom>
        </p:spPr>
      </p:pic>
    </p:spTree>
    <p:extLst>
      <p:ext uri="{BB962C8B-B14F-4D97-AF65-F5344CB8AC3E}">
        <p14:creationId xmlns:p14="http://schemas.microsoft.com/office/powerpoint/2010/main" val="206085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3. Strafuitsluitingsgronden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65984" cy="5287222"/>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Het is een opticien op grond van de Winkelsluitingswet verboden na sluitingstijd brillen te verkopen.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Na sluitingstijd verkoopt hij een bril aan iemand die zonder bril nauwelijks kan zien. De oude bril van de koper is door een valpartij kapot gegaan en is niet meer te repareren.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In dit geval kan de rechter de overtreding van de Winkelsluitingswet door de opticien bewijzen.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opticien kan zijn gedrag echter rechtvaardigen door een beroep te doen op een </a:t>
            </a:r>
            <a:r>
              <a:rPr lang="nl-NL" sz="2400" b="1" dirty="0">
                <a:solidFill>
                  <a:srgbClr val="C00000"/>
                </a:solidFill>
                <a:latin typeface="Arial" panose="020B0604020202020204" pitchFamily="34" charset="0"/>
                <a:cs typeface="Arial" panose="020B0604020202020204" pitchFamily="34" charset="0"/>
              </a:rPr>
              <a:t>overmacht- of noodtoestand</a:t>
            </a:r>
            <a:r>
              <a:rPr lang="nl-NL" sz="2400" dirty="0">
                <a:solidFill>
                  <a:schemeClr val="tx1">
                    <a:lumMod val="50000"/>
                    <a:lumOff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870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3. Strafuitsluitingsgronden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96751"/>
            <a:ext cx="8465984" cy="5215215"/>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Alec Baldwin heeft per ongeluk een cameravrouw gedood op de set van zijn film Rust. Hij dacht dat de revolver niet was geladen. Dat bleek wel het geval.  </a:t>
            </a:r>
          </a:p>
        </p:txBody>
      </p:sp>
      <p:pic>
        <p:nvPicPr>
          <p:cNvPr id="4" name="Afbeelding 3">
            <a:extLst>
              <a:ext uri="{FF2B5EF4-FFF2-40B4-BE49-F238E27FC236}">
                <a16:creationId xmlns:a16="http://schemas.microsoft.com/office/drawing/2014/main" id="{CD6D8804-CF2F-40CB-8795-0DEA01A40587}"/>
              </a:ext>
            </a:extLst>
          </p:cNvPr>
          <p:cNvPicPr>
            <a:picLocks noChangeAspect="1"/>
          </p:cNvPicPr>
          <p:nvPr/>
        </p:nvPicPr>
        <p:blipFill>
          <a:blip r:embed="rId2"/>
          <a:stretch>
            <a:fillRect/>
          </a:stretch>
        </p:blipFill>
        <p:spPr>
          <a:xfrm>
            <a:off x="4139598" y="3494715"/>
            <a:ext cx="4803599" cy="3170098"/>
          </a:xfrm>
          <a:prstGeom prst="rect">
            <a:avLst/>
          </a:prstGeom>
        </p:spPr>
      </p:pic>
      <p:sp>
        <p:nvSpPr>
          <p:cNvPr id="6" name="Tekstvak 5">
            <a:extLst>
              <a:ext uri="{FF2B5EF4-FFF2-40B4-BE49-F238E27FC236}">
                <a16:creationId xmlns:a16="http://schemas.microsoft.com/office/drawing/2014/main" id="{205664C9-6CB2-4088-9D8C-916EA845AD07}"/>
              </a:ext>
            </a:extLst>
          </p:cNvPr>
          <p:cNvSpPr txBox="1"/>
          <p:nvPr/>
        </p:nvSpPr>
        <p:spPr>
          <a:xfrm>
            <a:off x="339008" y="2552669"/>
            <a:ext cx="8671503" cy="830997"/>
          </a:xfrm>
          <a:prstGeom prst="rect">
            <a:avLst/>
          </a:prstGeom>
          <a:noFill/>
        </p:spPr>
        <p:txBody>
          <a:bodyPr wrap="square">
            <a:spAutoFit/>
          </a:bodyPr>
          <a:lstStyle/>
          <a:p>
            <a:pPr algn="l"/>
            <a:r>
              <a:rPr lang="nl-NL" sz="2400" b="0" i="0" dirty="0">
                <a:solidFill>
                  <a:srgbClr val="000000"/>
                </a:solidFill>
                <a:effectLst/>
                <a:latin typeface="Arial" panose="020B0604020202020204" pitchFamily="34" charset="0"/>
                <a:cs typeface="Arial" panose="020B0604020202020204" pitchFamily="34" charset="0"/>
              </a:rPr>
              <a:t>Vader </a:t>
            </a:r>
            <a:r>
              <a:rPr lang="nl-NL" sz="2400" b="0" i="0" dirty="0" err="1">
                <a:solidFill>
                  <a:srgbClr val="C00000"/>
                </a:solidFill>
                <a:effectLst/>
                <a:latin typeface="Arial" panose="020B0604020202020204" pitchFamily="34" charset="0"/>
                <a:cs typeface="Arial" panose="020B0604020202020204" pitchFamily="34" charset="0"/>
              </a:rPr>
              <a:t>Halyna</a:t>
            </a:r>
            <a:r>
              <a:rPr lang="nl-NL" sz="2400" b="0" i="0" dirty="0">
                <a:solidFill>
                  <a:srgbClr val="C00000"/>
                </a:solidFill>
                <a:effectLst/>
                <a:latin typeface="Arial" panose="020B0604020202020204" pitchFamily="34" charset="0"/>
                <a:cs typeface="Arial" panose="020B0604020202020204" pitchFamily="34" charset="0"/>
              </a:rPr>
              <a:t> </a:t>
            </a:r>
            <a:r>
              <a:rPr lang="nl-NL" sz="2400" b="0" i="0" dirty="0" err="1">
                <a:solidFill>
                  <a:srgbClr val="C00000"/>
                </a:solidFill>
                <a:effectLst/>
                <a:latin typeface="Arial" panose="020B0604020202020204" pitchFamily="34" charset="0"/>
                <a:cs typeface="Arial" panose="020B0604020202020204" pitchFamily="34" charset="0"/>
              </a:rPr>
              <a:t>Hutchins</a:t>
            </a:r>
            <a:r>
              <a:rPr lang="nl-NL" sz="2400" b="0" i="0" dirty="0">
                <a:solidFill>
                  <a:srgbClr val="C00000"/>
                </a:solidFill>
                <a:effectLst/>
                <a:latin typeface="Arial" panose="020B0604020202020204" pitchFamily="34" charset="0"/>
                <a:cs typeface="Arial" panose="020B0604020202020204" pitchFamily="34" charset="0"/>
              </a:rPr>
              <a:t> </a:t>
            </a:r>
            <a:r>
              <a:rPr lang="nl-NL" sz="2400" b="0" i="0" dirty="0">
                <a:solidFill>
                  <a:srgbClr val="000000"/>
                </a:solidFill>
                <a:effectLst/>
                <a:latin typeface="Arial" panose="020B0604020202020204" pitchFamily="34" charset="0"/>
                <a:cs typeface="Arial" panose="020B0604020202020204" pitchFamily="34" charset="0"/>
              </a:rPr>
              <a:t>acht Alec Baldwin deels verantwoordelijk voor haar dood</a:t>
            </a:r>
          </a:p>
        </p:txBody>
      </p:sp>
      <p:sp>
        <p:nvSpPr>
          <p:cNvPr id="10" name="Tekstvak 9">
            <a:extLst>
              <a:ext uri="{FF2B5EF4-FFF2-40B4-BE49-F238E27FC236}">
                <a16:creationId xmlns:a16="http://schemas.microsoft.com/office/drawing/2014/main" id="{F8169448-6F1D-49CF-8231-E1F96C6BF5C9}"/>
              </a:ext>
            </a:extLst>
          </p:cNvPr>
          <p:cNvSpPr txBox="1"/>
          <p:nvPr/>
        </p:nvSpPr>
        <p:spPr>
          <a:xfrm>
            <a:off x="339009" y="3383666"/>
            <a:ext cx="3867904" cy="3170099"/>
          </a:xfrm>
          <a:prstGeom prst="rect">
            <a:avLst/>
          </a:prstGeom>
          <a:noFill/>
        </p:spPr>
        <p:txBody>
          <a:bodyPr wrap="square">
            <a:spAutoFit/>
          </a:bodyPr>
          <a:lstStyle/>
          <a:p>
            <a:r>
              <a:rPr lang="nl-NL" sz="2000" b="0" i="0" dirty="0">
                <a:solidFill>
                  <a:srgbClr val="000000"/>
                </a:solidFill>
                <a:effectLst/>
                <a:latin typeface="Arial" panose="020B0604020202020204" pitchFamily="34" charset="0"/>
              </a:rPr>
              <a:t>Waarom Baldwin een schot afgevuurd heeft tijdens een repetitie is voor de vader van </a:t>
            </a:r>
            <a:r>
              <a:rPr lang="nl-NL" sz="2000" b="0" i="0" dirty="0" err="1">
                <a:solidFill>
                  <a:srgbClr val="000000"/>
                </a:solidFill>
                <a:effectLst/>
                <a:latin typeface="Arial" panose="020B0604020202020204" pitchFamily="34" charset="0"/>
              </a:rPr>
              <a:t>Halyna</a:t>
            </a:r>
            <a:r>
              <a:rPr lang="nl-NL" sz="2000" b="0" i="0" dirty="0">
                <a:solidFill>
                  <a:srgbClr val="000000"/>
                </a:solidFill>
                <a:effectLst/>
                <a:latin typeface="Arial" panose="020B0604020202020204" pitchFamily="34" charset="0"/>
              </a:rPr>
              <a:t> </a:t>
            </a:r>
            <a:r>
              <a:rPr lang="nl-NL" sz="2000" b="0" i="0" dirty="0" err="1">
                <a:solidFill>
                  <a:srgbClr val="000000"/>
                </a:solidFill>
                <a:effectLst/>
                <a:latin typeface="Arial" panose="020B0604020202020204" pitchFamily="34" charset="0"/>
              </a:rPr>
              <a:t>Hutchins</a:t>
            </a:r>
            <a:r>
              <a:rPr lang="nl-NL" sz="2000" b="0" i="0" dirty="0">
                <a:solidFill>
                  <a:srgbClr val="000000"/>
                </a:solidFill>
                <a:effectLst/>
                <a:latin typeface="Arial" panose="020B0604020202020204" pitchFamily="34" charset="0"/>
              </a:rPr>
              <a:t> dus nog steeds een groot vraagteken. </a:t>
            </a:r>
          </a:p>
          <a:p>
            <a:r>
              <a:rPr lang="nl-NL" sz="2000" b="0" i="0" dirty="0">
                <a:solidFill>
                  <a:srgbClr val="000000"/>
                </a:solidFill>
                <a:effectLst/>
                <a:latin typeface="Arial" panose="020B0604020202020204" pitchFamily="34" charset="0"/>
              </a:rPr>
              <a:t>“Zo’n type geweer gaat niet af zonder dat de trekker ingedrukt is, dus Alec is wel degelijk deels verantwoordelijk voor wat er gebeurd is.”</a:t>
            </a:r>
            <a:endParaRPr lang="nl-NL" sz="2000" dirty="0"/>
          </a:p>
        </p:txBody>
      </p:sp>
    </p:spTree>
    <p:extLst>
      <p:ext uri="{BB962C8B-B14F-4D97-AF65-F5344CB8AC3E}">
        <p14:creationId xmlns:p14="http://schemas.microsoft.com/office/powerpoint/2010/main" val="357903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4. Deelneming strafbare feiten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spcBef>
                <a:spcPts val="240"/>
              </a:spcBef>
              <a:spcAft>
                <a:spcPts val="240"/>
              </a:spcAft>
              <a:buNone/>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Bij de deelnemers aan strafbare feiten moet je een onderscheid maken tussen: </a:t>
            </a:r>
          </a:p>
          <a:p>
            <a:pPr marL="491490" indent="-457200">
              <a:spcBef>
                <a:spcPts val="240"/>
              </a:spcBef>
              <a:spcAft>
                <a:spcPts val="240"/>
              </a:spcAft>
              <a:buFont typeface="+mj-lt"/>
              <a:buAutoNum type="arabicPeriod"/>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Daders; </a:t>
            </a:r>
          </a:p>
          <a:p>
            <a:pPr marL="491490" indent="-457200">
              <a:spcBef>
                <a:spcPts val="240"/>
              </a:spcBef>
              <a:spcAft>
                <a:spcPts val="240"/>
              </a:spcAft>
              <a:buFont typeface="+mj-lt"/>
              <a:buAutoNum type="arabicPeriod"/>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Medeplichtigen</a:t>
            </a:r>
          </a:p>
          <a:p>
            <a:pPr marL="34290" indent="0">
              <a:spcBef>
                <a:spcPts val="240"/>
              </a:spcBef>
              <a:spcAft>
                <a:spcPts val="240"/>
              </a:spcAft>
              <a:buNone/>
            </a:pPr>
            <a:endParaRPr lang="nl-NL" sz="240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endPar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endPar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endPar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r>
              <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Uitleg</a:t>
            </a:r>
          </a:p>
          <a:p>
            <a:pPr marL="491490" indent="-457200">
              <a:spcBef>
                <a:spcPts val="240"/>
              </a:spcBef>
              <a:spcAft>
                <a:spcPts val="240"/>
              </a:spcAft>
              <a:buFont typeface="+mj-lt"/>
              <a:buAutoNum type="arabicPeriod"/>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Plegen: de dader die de misdaad pleegt (hij steelt)</a:t>
            </a:r>
          </a:p>
          <a:p>
            <a:pPr marL="491490" indent="-457200">
              <a:spcBef>
                <a:spcPts val="240"/>
              </a:spcBef>
              <a:spcAft>
                <a:spcPts val="240"/>
              </a:spcAft>
              <a:buFont typeface="+mj-lt"/>
              <a:buAutoNum type="arabicPeriod"/>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Doen plegen: degene die steelt doet dit op bevel</a:t>
            </a:r>
          </a:p>
          <a:p>
            <a:pPr marL="491490" indent="-457200">
              <a:spcBef>
                <a:spcPts val="240"/>
              </a:spcBef>
              <a:spcAft>
                <a:spcPts val="240"/>
              </a:spcAft>
              <a:buFont typeface="+mj-lt"/>
              <a:buAutoNum type="arabicPeriod"/>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Medeplegen: stelen samen met anderen</a:t>
            </a:r>
          </a:p>
          <a:p>
            <a:pPr marL="491490" indent="-457200">
              <a:spcBef>
                <a:spcPts val="240"/>
              </a:spcBef>
              <a:spcAft>
                <a:spcPts val="240"/>
              </a:spcAft>
              <a:buFont typeface="+mj-lt"/>
              <a:buAutoNum type="arabicPeriod"/>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Uitlokken: iemand aansporen om te stelen</a:t>
            </a:r>
          </a:p>
          <a:p>
            <a:pPr marL="491490" indent="-457200">
              <a:spcBef>
                <a:spcPts val="240"/>
              </a:spcBef>
              <a:spcAft>
                <a:spcPts val="240"/>
              </a:spcAft>
              <a:buFont typeface="+mj-lt"/>
              <a:buAutoNum type="arabicPeriod"/>
            </a:pP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 indent="0">
              <a:buNone/>
            </a:pPr>
            <a:endParaRPr lang="nl-NL" dirty="0"/>
          </a:p>
        </p:txBody>
      </p:sp>
      <p:pic>
        <p:nvPicPr>
          <p:cNvPr id="6" name="Afbeelding 5">
            <a:extLst>
              <a:ext uri="{FF2B5EF4-FFF2-40B4-BE49-F238E27FC236}">
                <a16:creationId xmlns:a16="http://schemas.microsoft.com/office/drawing/2014/main" id="{D81DCF25-CFC4-44B7-B40E-75C4E2EB18F0}"/>
              </a:ext>
            </a:extLst>
          </p:cNvPr>
          <p:cNvPicPr>
            <a:picLocks noChangeAspect="1"/>
          </p:cNvPicPr>
          <p:nvPr/>
        </p:nvPicPr>
        <p:blipFill>
          <a:blip r:embed="rId2"/>
          <a:stretch>
            <a:fillRect/>
          </a:stretch>
        </p:blipFill>
        <p:spPr>
          <a:xfrm>
            <a:off x="4353664" y="1916832"/>
            <a:ext cx="4451328" cy="2520280"/>
          </a:xfrm>
          <a:prstGeom prst="rect">
            <a:avLst/>
          </a:prstGeom>
        </p:spPr>
      </p:pic>
    </p:spTree>
    <p:extLst>
      <p:ext uri="{BB962C8B-B14F-4D97-AF65-F5344CB8AC3E}">
        <p14:creationId xmlns:p14="http://schemas.microsoft.com/office/powerpoint/2010/main" val="75808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Het Wet boek van Strafrecht (</a:t>
            </a:r>
            <a:r>
              <a:rPr lang="nl-NL" sz="2400" dirty="0" err="1">
                <a:solidFill>
                  <a:schemeClr val="tx1">
                    <a:lumMod val="50000"/>
                    <a:lumOff val="50000"/>
                  </a:schemeClr>
                </a:solidFill>
                <a:latin typeface="Arial" panose="020B0604020202020204" pitchFamily="34" charset="0"/>
                <a:cs typeface="Arial" panose="020B0604020202020204" pitchFamily="34" charset="0"/>
              </a:rPr>
              <a:t>WvSr</a:t>
            </a:r>
            <a:r>
              <a:rPr lang="nl-NL" sz="2400" dirty="0">
                <a:solidFill>
                  <a:schemeClr val="tx1">
                    <a:lumMod val="50000"/>
                    <a:lumOff val="50000"/>
                  </a:schemeClr>
                </a:solidFill>
                <a:latin typeface="Arial" panose="020B0604020202020204" pitchFamily="34" charset="0"/>
                <a:cs typeface="Arial" panose="020B0604020202020204" pitchFamily="34" charset="0"/>
              </a:rPr>
              <a:t>) is verdeeld in drie boeken, namelijk: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algemene bepalingen (algemene regels die voor alle strafbare feiten gelden)</a:t>
            </a:r>
          </a:p>
          <a:p>
            <a:pPr marL="491490" indent="-457200">
              <a:buFont typeface="+mj-lt"/>
              <a:buAutoNum type="arabicPeriod"/>
            </a:pPr>
            <a:r>
              <a:rPr lang="nl-NL" sz="2400" b="1" dirty="0">
                <a:solidFill>
                  <a:schemeClr val="tx1">
                    <a:lumMod val="50000"/>
                    <a:lumOff val="50000"/>
                  </a:schemeClr>
                </a:solidFill>
                <a:latin typeface="Arial" panose="020B0604020202020204" pitchFamily="34" charset="0"/>
                <a:cs typeface="Arial" panose="020B0604020202020204" pitchFamily="34" charset="0"/>
              </a:rPr>
              <a:t>misdrijven </a:t>
            </a:r>
            <a:r>
              <a:rPr lang="nl-NL" sz="2400" dirty="0">
                <a:solidFill>
                  <a:schemeClr val="tx1">
                    <a:lumMod val="50000"/>
                    <a:lumOff val="50000"/>
                  </a:schemeClr>
                </a:solidFill>
                <a:latin typeface="Arial" panose="020B0604020202020204" pitchFamily="34" charset="0"/>
                <a:cs typeface="Arial" panose="020B0604020202020204" pitchFamily="34" charset="0"/>
              </a:rPr>
              <a:t>(rechtsdelicten, druist in tegen rechtsgevoel)</a:t>
            </a:r>
          </a:p>
          <a:p>
            <a:pPr marL="491490" indent="-457200">
              <a:buFont typeface="+mj-lt"/>
              <a:buAutoNum type="arabicPeriod"/>
            </a:pPr>
            <a:r>
              <a:rPr lang="nl-NL" sz="2400" b="1" dirty="0">
                <a:solidFill>
                  <a:schemeClr val="tx1">
                    <a:lumMod val="50000"/>
                    <a:lumOff val="50000"/>
                  </a:schemeClr>
                </a:solidFill>
                <a:latin typeface="Arial" panose="020B0604020202020204" pitchFamily="34" charset="0"/>
                <a:cs typeface="Arial" panose="020B0604020202020204" pitchFamily="34" charset="0"/>
              </a:rPr>
              <a:t>overtredingen</a:t>
            </a:r>
            <a:r>
              <a:rPr lang="nl-NL" sz="2400" dirty="0">
                <a:solidFill>
                  <a:schemeClr val="tx1">
                    <a:lumMod val="50000"/>
                    <a:lumOff val="50000"/>
                  </a:schemeClr>
                </a:solidFill>
                <a:latin typeface="Arial" panose="020B0604020202020204" pitchFamily="34" charset="0"/>
                <a:cs typeface="Arial" panose="020B0604020202020204" pitchFamily="34" charset="0"/>
              </a:rPr>
              <a:t> (wetsdelicten, lichtere strafbare feiten)</a:t>
            </a:r>
          </a:p>
          <a:p>
            <a:pPr marL="34290" indent="0">
              <a:buNone/>
            </a:pPr>
            <a:endParaRPr lang="nl-NL" dirty="0"/>
          </a:p>
        </p:txBody>
      </p:sp>
      <p:pic>
        <p:nvPicPr>
          <p:cNvPr id="4" name="Afbeelding 3">
            <a:extLst>
              <a:ext uri="{FF2B5EF4-FFF2-40B4-BE49-F238E27FC236}">
                <a16:creationId xmlns:a16="http://schemas.microsoft.com/office/drawing/2014/main" id="{3ADF75D1-6801-4E06-ABEF-9C5A5523A3E4}"/>
              </a:ext>
            </a:extLst>
          </p:cNvPr>
          <p:cNvPicPr>
            <a:picLocks noChangeAspect="1"/>
          </p:cNvPicPr>
          <p:nvPr/>
        </p:nvPicPr>
        <p:blipFill rotWithShape="1">
          <a:blip r:embed="rId2"/>
          <a:srcRect t="29596" r="32251" b="5962"/>
          <a:stretch/>
        </p:blipFill>
        <p:spPr>
          <a:xfrm>
            <a:off x="1979712" y="3886383"/>
            <a:ext cx="5040560" cy="2698576"/>
          </a:xfrm>
          <a:prstGeom prst="rect">
            <a:avLst/>
          </a:prstGeom>
        </p:spPr>
      </p:pic>
    </p:spTree>
    <p:extLst>
      <p:ext uri="{BB962C8B-B14F-4D97-AF65-F5344CB8AC3E}">
        <p14:creationId xmlns:p14="http://schemas.microsoft.com/office/powerpoint/2010/main" val="2955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Misdrijven &amp; overtredingen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lnSpcReduction="10000"/>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Er is altijd sprake van een </a:t>
            </a:r>
            <a:r>
              <a:rPr lang="nl-NL" sz="2400" b="1" dirty="0">
                <a:solidFill>
                  <a:srgbClr val="C00000"/>
                </a:solidFill>
                <a:latin typeface="Arial" panose="020B0604020202020204" pitchFamily="34" charset="0"/>
                <a:cs typeface="Arial" panose="020B0604020202020204" pitchFamily="34" charset="0"/>
              </a:rPr>
              <a:t>misdrijf</a:t>
            </a:r>
            <a:r>
              <a:rPr lang="nl-NL" sz="2400" dirty="0">
                <a:solidFill>
                  <a:schemeClr val="tx1">
                    <a:lumMod val="50000"/>
                    <a:lumOff val="50000"/>
                  </a:schemeClr>
                </a:solidFill>
                <a:latin typeface="Arial" panose="020B0604020202020204" pitchFamily="34" charset="0"/>
                <a:cs typeface="Arial" panose="020B0604020202020204" pitchFamily="34" charset="0"/>
              </a:rPr>
              <a:t> als er in een artikel staat: "aan zijn schuld te wijten”, "opzettelijk”, "met het oogmerk om”, willens en wetens” en "</a:t>
            </a:r>
            <a:r>
              <a:rPr lang="nl-NL" sz="2400" b="1" dirty="0">
                <a:solidFill>
                  <a:schemeClr val="tx1">
                    <a:lumMod val="50000"/>
                    <a:lumOff val="50000"/>
                  </a:schemeClr>
                </a:solidFill>
                <a:latin typeface="Arial" panose="020B0604020202020204" pitchFamily="34" charset="0"/>
                <a:cs typeface="Arial" panose="020B0604020202020204" pitchFamily="34" charset="0"/>
              </a:rPr>
              <a:t>wetende dat</a:t>
            </a:r>
            <a:r>
              <a:rPr lang="nl-NL" sz="2400" dirty="0">
                <a:solidFill>
                  <a:schemeClr val="tx1">
                    <a:lumMod val="50000"/>
                    <a:lumOff val="50000"/>
                  </a:schemeClr>
                </a:solidFill>
                <a:latin typeface="Arial" panose="020B0604020202020204" pitchFamily="34" charset="0"/>
                <a:cs typeface="Arial" panose="020B0604020202020204" pitchFamily="34" charset="0"/>
              </a:rPr>
              <a: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Als het handelen zonder vergunning niet opzettelijk gebeurt, is er sprake van een </a:t>
            </a:r>
            <a:r>
              <a:rPr lang="nl-NL" sz="2400" b="1" dirty="0">
                <a:solidFill>
                  <a:srgbClr val="C00000"/>
                </a:solidFill>
                <a:latin typeface="Arial" panose="020B0604020202020204" pitchFamily="34" charset="0"/>
                <a:cs typeface="Arial" panose="020B0604020202020204" pitchFamily="34" charset="0"/>
              </a:rPr>
              <a:t>overtreding</a:t>
            </a:r>
            <a:r>
              <a:rPr lang="nl-NL" sz="2400" dirty="0">
                <a:solidFill>
                  <a:srgbClr val="C00000"/>
                </a:solidFill>
                <a:latin typeface="Arial" panose="020B0604020202020204" pitchFamily="34" charset="0"/>
                <a:cs typeface="Arial" panose="020B0604020202020204" pitchFamily="34" charset="0"/>
              </a:rPr>
              <a:t>. </a:t>
            </a:r>
          </a:p>
          <a:p>
            <a:pPr marL="662940" lvl="1"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op overtredingen kan nooit een gevangenisstraf volgen; </a:t>
            </a:r>
          </a:p>
          <a:p>
            <a:pPr marL="662940" lvl="1"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poging tot overtreding is niet strafbaar.</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Een boom is gekapt zonder vergunning. Als de eigenaar die de vergunning had moeten aanvragen, dit niet had kunnen weten, of door andere omstandigheden dit niet heeft kunnen doen, is er sprake van een </a:t>
            </a:r>
            <a:r>
              <a:rPr lang="nl-NL" sz="2400" b="1" dirty="0">
                <a:solidFill>
                  <a:srgbClr val="C00000"/>
                </a:solidFill>
                <a:latin typeface="Arial" panose="020B0604020202020204" pitchFamily="34" charset="0"/>
                <a:cs typeface="Arial" panose="020B0604020202020204" pitchFamily="34" charset="0"/>
              </a:rPr>
              <a:t>overtreding,</a:t>
            </a:r>
            <a:r>
              <a:rPr lang="nl-NL" sz="2400" dirty="0">
                <a:solidFill>
                  <a:schemeClr val="tx1">
                    <a:lumMod val="50000"/>
                    <a:lumOff val="50000"/>
                  </a:schemeClr>
                </a:solidFill>
                <a:latin typeface="Arial" panose="020B0604020202020204" pitchFamily="34" charset="0"/>
                <a:cs typeface="Arial" panose="020B0604020202020204" pitchFamily="34" charset="0"/>
              </a:rPr>
              <a:t> maar niet van een misdrijf.</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Een misdrijf is als de kap bewust (</a:t>
            </a:r>
            <a:r>
              <a:rPr lang="nl-NL" sz="2400" b="1" dirty="0">
                <a:solidFill>
                  <a:schemeClr val="tx1">
                    <a:lumMod val="50000"/>
                    <a:lumOff val="50000"/>
                  </a:schemeClr>
                </a:solidFill>
                <a:latin typeface="Arial" panose="020B0604020202020204" pitchFamily="34" charset="0"/>
                <a:cs typeface="Arial" panose="020B0604020202020204" pitchFamily="34" charset="0"/>
              </a:rPr>
              <a:t>wetende dat</a:t>
            </a:r>
            <a:r>
              <a:rPr lang="nl-NL" sz="2400" dirty="0">
                <a:solidFill>
                  <a:schemeClr val="tx1">
                    <a:lumMod val="50000"/>
                    <a:lumOff val="50000"/>
                  </a:schemeClr>
                </a:solidFill>
                <a:latin typeface="Arial" panose="020B0604020202020204" pitchFamily="34" charset="0"/>
                <a:cs typeface="Arial" panose="020B0604020202020204" pitchFamily="34" charset="0"/>
              </a:rPr>
              <a:t>) illegaal is gedaan, bijvoorbeeld om het hout te verkopen. Dan </a:t>
            </a:r>
            <a:r>
              <a:rPr lang="nl-NL" sz="2400" b="1" dirty="0">
                <a:solidFill>
                  <a:srgbClr val="C00000"/>
                </a:solidFill>
                <a:latin typeface="Arial" panose="020B0604020202020204" pitchFamily="34" charset="0"/>
                <a:cs typeface="Arial" panose="020B0604020202020204" pitchFamily="34" charset="0"/>
              </a:rPr>
              <a:t>strafbaar</a:t>
            </a:r>
            <a:r>
              <a:rPr lang="nl-NL" sz="2400" dirty="0">
                <a:solidFill>
                  <a:schemeClr val="tx1">
                    <a:lumMod val="50000"/>
                    <a:lumOff val="50000"/>
                  </a:schemeClr>
                </a:solidFill>
                <a:latin typeface="Arial" panose="020B0604020202020204" pitchFamily="34" charset="0"/>
                <a:cs typeface="Arial" panose="020B0604020202020204" pitchFamily="34" charset="0"/>
              </a:rPr>
              <a:t> volgens de </a:t>
            </a:r>
            <a:r>
              <a:rPr lang="nl-NL" sz="2400" b="1" dirty="0">
                <a:solidFill>
                  <a:srgbClr val="C00000"/>
                </a:solidFill>
                <a:latin typeface="Arial" panose="020B0604020202020204" pitchFamily="34" charset="0"/>
                <a:cs typeface="Arial" panose="020B0604020202020204" pitchFamily="34" charset="0"/>
              </a:rPr>
              <a:t>Wet op Economische Delicten</a:t>
            </a:r>
            <a:r>
              <a:rPr lang="nl-NL" sz="2400" dirty="0">
                <a:solidFill>
                  <a:schemeClr val="tx1">
                    <a:lumMod val="50000"/>
                    <a:lumOff val="50000"/>
                  </a:schemeClr>
                </a:solidFill>
                <a:latin typeface="Arial" panose="020B0604020202020204" pitchFamily="34" charset="0"/>
                <a:cs typeface="Arial" panose="020B0604020202020204" pitchFamily="34" charset="0"/>
              </a:rPr>
              <a:t>.</a:t>
            </a:r>
          </a:p>
          <a:p>
            <a:pPr marL="34290" indent="0">
              <a:buNone/>
            </a:pPr>
            <a:endParaRPr lang="nl-NL" dirty="0"/>
          </a:p>
        </p:txBody>
      </p:sp>
    </p:spTree>
    <p:extLst>
      <p:ext uri="{BB962C8B-B14F-4D97-AF65-F5344CB8AC3E}">
        <p14:creationId xmlns:p14="http://schemas.microsoft.com/office/powerpoint/2010/main" val="32602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strafvordering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7"/>
            <a:ext cx="8496943" cy="5532222"/>
          </a:xfrm>
        </p:spPr>
        <p:txBody>
          <a:bodyPr>
            <a:normAutofit fontScale="85000" lnSpcReduction="20000"/>
          </a:bodyPr>
          <a:lstStyle/>
          <a:p>
            <a:pPr marL="34290" indent="0">
              <a:buNone/>
            </a:pPr>
            <a:r>
              <a:rPr lang="nl-NL" sz="2800" dirty="0">
                <a:solidFill>
                  <a:schemeClr val="tx1">
                    <a:lumMod val="50000"/>
                    <a:lumOff val="50000"/>
                  </a:schemeClr>
                </a:solidFill>
                <a:latin typeface="Arial" panose="020B0604020202020204" pitchFamily="34" charset="0"/>
                <a:cs typeface="Arial" panose="020B0604020202020204" pitchFamily="34" charset="0"/>
              </a:rPr>
              <a:t>In het Wetboek van Strafvordering (</a:t>
            </a:r>
            <a:r>
              <a:rPr lang="nl-NL" sz="2800" dirty="0" err="1">
                <a:solidFill>
                  <a:schemeClr val="tx1">
                    <a:lumMod val="50000"/>
                    <a:lumOff val="50000"/>
                  </a:schemeClr>
                </a:solidFill>
                <a:latin typeface="Arial" panose="020B0604020202020204" pitchFamily="34" charset="0"/>
                <a:cs typeface="Arial" panose="020B0604020202020204" pitchFamily="34" charset="0"/>
              </a:rPr>
              <a:t>WvSv</a:t>
            </a:r>
            <a:r>
              <a:rPr lang="nl-NL" sz="2800" dirty="0">
                <a:solidFill>
                  <a:schemeClr val="tx1">
                    <a:lumMod val="50000"/>
                    <a:lumOff val="50000"/>
                  </a:schemeClr>
                </a:solidFill>
                <a:latin typeface="Arial" panose="020B0604020202020204" pitchFamily="34" charset="0"/>
                <a:cs typeface="Arial" panose="020B0604020202020204" pitchFamily="34" charset="0"/>
              </a:rPr>
              <a:t>) staat het formele strafrecht. De overheid maakt hierin gebruik van haar recht om verdachten van strafbare feiten op te sporen, te vervolgen, te berechten en te bestraffen. </a:t>
            </a:r>
          </a:p>
          <a:p>
            <a:pPr marL="34290" indent="0">
              <a:buNone/>
            </a:pPr>
            <a:r>
              <a:rPr lang="nl-NL" sz="2800" dirty="0">
                <a:solidFill>
                  <a:schemeClr val="tx1">
                    <a:lumMod val="50000"/>
                    <a:lumOff val="50000"/>
                  </a:schemeClr>
                </a:solidFill>
                <a:latin typeface="Arial" panose="020B0604020202020204" pitchFamily="34" charset="0"/>
                <a:cs typeface="Arial" panose="020B0604020202020204" pitchFamily="34" charset="0"/>
              </a:rPr>
              <a:t>Het Wetboek van Strafvordering (1921) is verdeeld in vijf boeken. </a:t>
            </a:r>
          </a:p>
          <a:p>
            <a:pPr marL="34290" indent="0">
              <a:buNone/>
            </a:pPr>
            <a:r>
              <a:rPr lang="nl-NL" sz="2800" dirty="0">
                <a:solidFill>
                  <a:schemeClr val="tx1">
                    <a:lumMod val="50000"/>
                    <a:lumOff val="50000"/>
                  </a:schemeClr>
                </a:solidFill>
                <a:latin typeface="Arial" panose="020B0604020202020204" pitchFamily="34" charset="0"/>
                <a:cs typeface="Arial" panose="020B0604020202020204" pitchFamily="34" charset="0"/>
              </a:rPr>
              <a:t>1.	Algemene bepalingen; </a:t>
            </a:r>
          </a:p>
          <a:p>
            <a:pPr marL="34290" indent="0">
              <a:buNone/>
            </a:pPr>
            <a:r>
              <a:rPr lang="nl-NL" sz="2800" dirty="0">
                <a:solidFill>
                  <a:schemeClr val="tx1">
                    <a:lumMod val="50000"/>
                    <a:lumOff val="50000"/>
                  </a:schemeClr>
                </a:solidFill>
                <a:latin typeface="Arial" panose="020B0604020202020204" pitchFamily="34" charset="0"/>
                <a:cs typeface="Arial" panose="020B0604020202020204" pitchFamily="34" charset="0"/>
              </a:rPr>
              <a:t>2.	Strafvordering in eerste aanleg (wat zijn de straffen); </a:t>
            </a:r>
          </a:p>
          <a:p>
            <a:pPr marL="34290" indent="0">
              <a:buNone/>
            </a:pPr>
            <a:r>
              <a:rPr lang="nl-NL" sz="2800" dirty="0">
                <a:solidFill>
                  <a:schemeClr val="tx1">
                    <a:lumMod val="50000"/>
                    <a:lumOff val="50000"/>
                  </a:schemeClr>
                </a:solidFill>
                <a:latin typeface="Arial" panose="020B0604020202020204" pitchFamily="34" charset="0"/>
                <a:cs typeface="Arial" panose="020B0604020202020204" pitchFamily="34" charset="0"/>
              </a:rPr>
              <a:t>3.	Rechtsmiddelen (recht op beroep in rechtszaak)</a:t>
            </a:r>
          </a:p>
          <a:p>
            <a:pPr marL="34290" indent="0">
              <a:buNone/>
            </a:pPr>
            <a:endParaRPr lang="nl-NL" sz="28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r>
              <a:rPr lang="nl-NL" sz="2800" u="sng" dirty="0">
                <a:solidFill>
                  <a:schemeClr val="tx1">
                    <a:lumMod val="50000"/>
                    <a:lumOff val="50000"/>
                  </a:schemeClr>
                </a:solidFill>
                <a:latin typeface="Arial" panose="020B0604020202020204" pitchFamily="34" charset="0"/>
                <a:cs typeface="Arial" panose="020B0604020202020204" pitchFamily="34" charset="0"/>
              </a:rPr>
              <a:t>Algemene bepalingen </a:t>
            </a:r>
          </a:p>
          <a:p>
            <a:pPr marL="548640" indent="-514350">
              <a:buFont typeface="+mj-lt"/>
              <a:buAutoNum type="arabicPeriod"/>
            </a:pPr>
            <a:r>
              <a:rPr lang="nl-NL" sz="2800" dirty="0">
                <a:solidFill>
                  <a:schemeClr val="tx1">
                    <a:lumMod val="50000"/>
                    <a:lumOff val="50000"/>
                  </a:schemeClr>
                </a:solidFill>
                <a:latin typeface="Arial" panose="020B0604020202020204" pitchFamily="34" charset="0"/>
                <a:cs typeface="Arial" panose="020B0604020202020204" pitchFamily="34" charset="0"/>
              </a:rPr>
              <a:t>Het eerste boek behandelt een aantal algemene zaken, waaronder de rechten van de verdachte, bijvoorbeeld het recht om te zwijgen, de vrije keuze voor een raadsman advocaat), enzovoorts. </a:t>
            </a:r>
          </a:p>
          <a:p>
            <a:pPr marL="548640" indent="-514350">
              <a:buFont typeface="+mj-lt"/>
              <a:buAutoNum type="arabicPeriod"/>
            </a:pPr>
            <a:r>
              <a:rPr lang="nl-NL" sz="2800" dirty="0">
                <a:solidFill>
                  <a:schemeClr val="tx1">
                    <a:lumMod val="50000"/>
                    <a:lumOff val="50000"/>
                  </a:schemeClr>
                </a:solidFill>
                <a:latin typeface="Arial" panose="020B0604020202020204" pitchFamily="34" charset="0"/>
                <a:cs typeface="Arial" panose="020B0604020202020204" pitchFamily="34" charset="0"/>
              </a:rPr>
              <a:t>Dit boek geeft ook aan wie als verdachte kan worden beschouwd.</a:t>
            </a:r>
          </a:p>
          <a:p>
            <a:pPr marL="34290" indent="0">
              <a:buNone/>
            </a:pPr>
            <a:endParaRPr lang="nl-NL" dirty="0"/>
          </a:p>
        </p:txBody>
      </p:sp>
    </p:spTree>
    <p:extLst>
      <p:ext uri="{BB962C8B-B14F-4D97-AF65-F5344CB8AC3E}">
        <p14:creationId xmlns:p14="http://schemas.microsoft.com/office/powerpoint/2010/main" val="112962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253" y="188640"/>
            <a:ext cx="8367203" cy="1152128"/>
          </a:xfrm>
        </p:spPr>
        <p:txBody>
          <a:bodyPr>
            <a:normAutofit/>
          </a:bodyPr>
          <a:lstStyle/>
          <a:p>
            <a:r>
              <a:rPr lang="nl-NL" sz="4400" b="1" dirty="0">
                <a:latin typeface="Arial" panose="020B0604020202020204" pitchFamily="34" charset="0"/>
                <a:cs typeface="Arial" panose="020B0604020202020204" pitchFamily="34" charset="0"/>
              </a:rPr>
              <a:t>4. Strafrecht</a:t>
            </a:r>
          </a:p>
        </p:txBody>
      </p:sp>
      <p:pic>
        <p:nvPicPr>
          <p:cNvPr id="4" name="Tijdelijke aanduiding voor inhoud 3"/>
          <p:cNvPicPr>
            <a:picLocks noGrp="1"/>
          </p:cNvPicPr>
          <p:nvPr>
            <p:ph idx="1"/>
          </p:nvPr>
        </p:nvPicPr>
        <p:blipFill rotWithShape="1">
          <a:blip r:embed="rId2" cstate="print">
            <a:extLst>
              <a:ext uri="{28A0092B-C50C-407E-A947-70E740481C1C}">
                <a14:useLocalDpi xmlns:a14="http://schemas.microsoft.com/office/drawing/2010/main" val="0"/>
              </a:ext>
            </a:extLst>
          </a:blip>
          <a:srcRect b="-1453"/>
          <a:stretch/>
        </p:blipFill>
        <p:spPr bwMode="auto">
          <a:xfrm>
            <a:off x="327133" y="1196751"/>
            <a:ext cx="8367203" cy="5138709"/>
          </a:xfrm>
          <a:prstGeom prst="rect">
            <a:avLst/>
          </a:prstGeom>
          <a:noFill/>
          <a:ln>
            <a:noFill/>
          </a:ln>
          <a:extLst>
            <a:ext uri="{53640926-AAD7-44D8-BBD7-CCE9431645EC}">
              <a14:shadowObscured xmlns:a14="http://schemas.microsoft.com/office/drawing/2010/main"/>
            </a:ext>
          </a:extLst>
        </p:spPr>
      </p:pic>
      <p:sp>
        <p:nvSpPr>
          <p:cNvPr id="5" name="Ovaal 4"/>
          <p:cNvSpPr/>
          <p:nvPr/>
        </p:nvSpPr>
        <p:spPr>
          <a:xfrm>
            <a:off x="3491880" y="4293096"/>
            <a:ext cx="165618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3491880" y="3154038"/>
            <a:ext cx="165618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6205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7"/>
            <a:ext cx="8496943" cy="5532222"/>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Rechters die uitspraken doen in strafrecht, privaatrecht en bestuursrecht.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rechter vervult in het strafproces een actieve rol.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rechter moet zich buigen over de vraag of te bewijzen is dat een verdachte een strafbaar feit heeft gepleegd, of hij daarvoor straf kan krijgen en zo ja, welke straf.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Hij is gedurende het proces voortdurend op zoek naar de waarheid. Als bijvoorbeeld verhoor van de verdachte onvoldoende bewijs oplevert, kan hij het initiatief nemen getuigen en/of deskundigen te laten verschijnen</a:t>
            </a:r>
            <a:r>
              <a:rPr lang="nl-NL" sz="2400" dirty="0">
                <a:latin typeface="Arial" panose="020B0604020202020204" pitchFamily="34" charset="0"/>
                <a:cs typeface="Arial" panose="020B0604020202020204" pitchFamily="34" charset="0"/>
              </a:rPr>
              <a:t>. </a:t>
            </a:r>
          </a:p>
          <a:p>
            <a:pPr marL="34290" indent="0">
              <a:buNone/>
            </a:pPr>
            <a:endParaRPr lang="nl-NL" dirty="0"/>
          </a:p>
        </p:txBody>
      </p:sp>
      <p:pic>
        <p:nvPicPr>
          <p:cNvPr id="4" name="Afbeelding 3">
            <a:extLst>
              <a:ext uri="{FF2B5EF4-FFF2-40B4-BE49-F238E27FC236}">
                <a16:creationId xmlns:a16="http://schemas.microsoft.com/office/drawing/2014/main" id="{7DB1BDDC-A99A-40F3-B8EE-829F6C1B562C}"/>
              </a:ext>
            </a:extLst>
          </p:cNvPr>
          <p:cNvPicPr>
            <a:picLocks noChangeAspect="1"/>
          </p:cNvPicPr>
          <p:nvPr/>
        </p:nvPicPr>
        <p:blipFill rotWithShape="1">
          <a:blip r:embed="rId2"/>
          <a:srcRect l="5642" t="41378" r="-5642" b="20012"/>
          <a:stretch/>
        </p:blipFill>
        <p:spPr>
          <a:xfrm>
            <a:off x="4511583" y="5213786"/>
            <a:ext cx="4765164" cy="1471881"/>
          </a:xfrm>
          <a:prstGeom prst="rect">
            <a:avLst/>
          </a:prstGeom>
        </p:spPr>
      </p:pic>
      <p:pic>
        <p:nvPicPr>
          <p:cNvPr id="5" name="Afbeelding 4">
            <a:extLst>
              <a:ext uri="{FF2B5EF4-FFF2-40B4-BE49-F238E27FC236}">
                <a16:creationId xmlns:a16="http://schemas.microsoft.com/office/drawing/2014/main" id="{A0AD6F1C-3FD4-433A-A8F8-FFC6513FBEF4}"/>
              </a:ext>
            </a:extLst>
          </p:cNvPr>
          <p:cNvPicPr>
            <a:picLocks noChangeAspect="1"/>
          </p:cNvPicPr>
          <p:nvPr/>
        </p:nvPicPr>
        <p:blipFill rotWithShape="1">
          <a:blip r:embed="rId3"/>
          <a:srcRect t="22445" b="14950"/>
          <a:stretch/>
        </p:blipFill>
        <p:spPr>
          <a:xfrm>
            <a:off x="373653" y="5213786"/>
            <a:ext cx="4198347" cy="1471881"/>
          </a:xfrm>
          <a:prstGeom prst="rect">
            <a:avLst/>
          </a:prstGeom>
        </p:spPr>
      </p:pic>
    </p:spTree>
    <p:extLst>
      <p:ext uri="{BB962C8B-B14F-4D97-AF65-F5344CB8AC3E}">
        <p14:creationId xmlns:p14="http://schemas.microsoft.com/office/powerpoint/2010/main" val="312629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7"/>
            <a:ext cx="8496943" cy="5532222"/>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Zittende magistratuur (rechtelijke macht)</a:t>
            </a:r>
          </a:p>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Staande magistratuur (OM)</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zittende en staande magistratuur = rechterlijke organisatie genoemd.</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rechterlijke macht (rechters en griffiers) wordt ook wel aangeduid als de zittende magistratuur en het openbaar ministerie als de staande magistratuur.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rechter blijft altijd zitten.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officier van justitie, die deel uitmaakt van het Openbaar Ministerie (OM) spreekt zijn aanklacht of requisitoir, staande uit.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rechter, een griffier (schrijft alles op), een officier van justitie (aanklager) en een raadsman (advocaat) zijn allemaal gekleed in een toga met witte bef. </a:t>
            </a:r>
          </a:p>
          <a:p>
            <a:pPr marL="34290" indent="0">
              <a:buNone/>
            </a:pPr>
            <a:endParaRPr lang="nl-NL" dirty="0"/>
          </a:p>
        </p:txBody>
      </p:sp>
    </p:spTree>
    <p:extLst>
      <p:ext uri="{BB962C8B-B14F-4D97-AF65-F5344CB8AC3E}">
        <p14:creationId xmlns:p14="http://schemas.microsoft.com/office/powerpoint/2010/main" val="37243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Structuur Rechtelijke macht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6"/>
            <a:ext cx="8496943" cy="5532223"/>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11 Rechtbanken</a:t>
            </a:r>
            <a:r>
              <a:rPr lang="nl-NL" sz="2400" dirty="0">
                <a:solidFill>
                  <a:schemeClr val="tx1">
                    <a:lumMod val="50000"/>
                    <a:lumOff val="50000"/>
                  </a:schemeClr>
                </a:solidFill>
                <a:latin typeface="Arial" panose="020B0604020202020204" pitchFamily="34" charset="0"/>
                <a:cs typeface="Arial" panose="020B0604020202020204" pitchFamily="34" charset="0"/>
              </a:rPr>
              <a:t>: </a:t>
            </a:r>
          </a:p>
          <a:p>
            <a:r>
              <a:rPr lang="nl-NL" sz="2400" dirty="0">
                <a:solidFill>
                  <a:schemeClr val="tx1">
                    <a:lumMod val="50000"/>
                    <a:lumOff val="50000"/>
                  </a:schemeClr>
                </a:solidFill>
                <a:latin typeface="Arial" panose="020B0604020202020204" pitchFamily="34" charset="0"/>
                <a:cs typeface="Arial" panose="020B0604020202020204" pitchFamily="34" charset="0"/>
              </a:rPr>
              <a:t>Amsterdam; Den Haag; Gelderland; Limburg; Midden-Nederland; Noord-Holland; Noord-Nederland; Oost-Brabant; Overijssel; Rotterdam en Zeeland-West-Brabant</a:t>
            </a:r>
          </a:p>
          <a:p>
            <a:r>
              <a:rPr lang="nl-NL" sz="2400" dirty="0">
                <a:solidFill>
                  <a:schemeClr val="tx1">
                    <a:lumMod val="50000"/>
                    <a:lumOff val="50000"/>
                  </a:schemeClr>
                </a:solidFill>
                <a:latin typeface="Arial" panose="020B0604020202020204" pitchFamily="34" charset="0"/>
                <a:cs typeface="Arial" panose="020B0604020202020204" pitchFamily="34" charset="0"/>
              </a:rPr>
              <a:t>Vaak eenvoudige zaken met één rechter (enkelvoudige kamer)</a:t>
            </a:r>
          </a:p>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4 Gerechtshoven: </a:t>
            </a:r>
          </a:p>
          <a:p>
            <a:r>
              <a:rPr lang="nl-NL" sz="2400" dirty="0">
                <a:solidFill>
                  <a:schemeClr val="tx1">
                    <a:lumMod val="50000"/>
                    <a:lumOff val="50000"/>
                  </a:schemeClr>
                </a:solidFill>
                <a:latin typeface="Arial" panose="020B0604020202020204" pitchFamily="34" charset="0"/>
                <a:cs typeface="Arial" panose="020B0604020202020204" pitchFamily="34" charset="0"/>
              </a:rPr>
              <a:t>Amsterdam, Arnhem-Leeuwarden, Den Bosch, Den Haag</a:t>
            </a:r>
          </a:p>
          <a:p>
            <a:r>
              <a:rPr lang="nl-NL" sz="2400" dirty="0">
                <a:solidFill>
                  <a:schemeClr val="tx1">
                    <a:lumMod val="50000"/>
                    <a:lumOff val="50000"/>
                  </a:schemeClr>
                </a:solidFill>
                <a:latin typeface="Arial" panose="020B0604020202020204" pitchFamily="34" charset="0"/>
                <a:cs typeface="Arial" panose="020B0604020202020204" pitchFamily="34" charset="0"/>
              </a:rPr>
              <a:t>Ingewikkelder (beroeps)zaken met meerdere rechters (meervoudige kamer</a:t>
            </a:r>
          </a:p>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1 Hoge Raad: </a:t>
            </a:r>
          </a:p>
          <a:p>
            <a:r>
              <a:rPr lang="nl-NL" sz="2400" dirty="0">
                <a:solidFill>
                  <a:schemeClr val="tx1">
                    <a:lumMod val="50000"/>
                    <a:lumOff val="50000"/>
                  </a:schemeClr>
                </a:solidFill>
                <a:latin typeface="Arial" panose="020B0604020202020204" pitchFamily="34" charset="0"/>
                <a:cs typeface="Arial" panose="020B0604020202020204" pitchFamily="34" charset="0"/>
              </a:rPr>
              <a:t>Den Haag </a:t>
            </a:r>
          </a:p>
          <a:p>
            <a:r>
              <a:rPr lang="nl-NL" sz="2400" dirty="0">
                <a:solidFill>
                  <a:schemeClr val="tx1">
                    <a:lumMod val="50000"/>
                    <a:lumOff val="50000"/>
                  </a:schemeClr>
                </a:solidFill>
                <a:latin typeface="Arial" panose="020B0604020202020204" pitchFamily="34" charset="0"/>
                <a:cs typeface="Arial" panose="020B0604020202020204" pitchFamily="34" charset="0"/>
              </a:rPr>
              <a:t>Hoogste rechter voor cassatie of beroep</a:t>
            </a:r>
          </a:p>
        </p:txBody>
      </p:sp>
    </p:spTree>
    <p:extLst>
      <p:ext uri="{BB962C8B-B14F-4D97-AF65-F5344CB8AC3E}">
        <p14:creationId xmlns:p14="http://schemas.microsoft.com/office/powerpoint/2010/main" val="84973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pic>
        <p:nvPicPr>
          <p:cNvPr id="5" name="Tijdelijke aanduiding voor inhoud 4">
            <a:extLst>
              <a:ext uri="{FF2B5EF4-FFF2-40B4-BE49-F238E27FC236}">
                <a16:creationId xmlns:a16="http://schemas.microsoft.com/office/drawing/2014/main" id="{668745F3-DA01-4F51-AE48-59E2B9AD0981}"/>
              </a:ext>
            </a:extLst>
          </p:cNvPr>
          <p:cNvPicPr>
            <a:picLocks noGrp="1" noChangeAspect="1"/>
          </p:cNvPicPr>
          <p:nvPr>
            <p:ph idx="1"/>
          </p:nvPr>
        </p:nvPicPr>
        <p:blipFill>
          <a:blip r:embed="rId2"/>
          <a:stretch>
            <a:fillRect/>
          </a:stretch>
        </p:blipFill>
        <p:spPr>
          <a:xfrm>
            <a:off x="539552" y="1124744"/>
            <a:ext cx="7917134" cy="5362509"/>
          </a:xfrm>
          <a:prstGeom prst="rect">
            <a:avLst/>
          </a:prstGeom>
        </p:spPr>
      </p:pic>
    </p:spTree>
    <p:extLst>
      <p:ext uri="{BB962C8B-B14F-4D97-AF65-F5344CB8AC3E}">
        <p14:creationId xmlns:p14="http://schemas.microsoft.com/office/powerpoint/2010/main" val="334060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Strafrecht: dagvaarding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7"/>
            <a:ext cx="8496943" cy="5532222"/>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Iedere terechtzitting van een strafzaak start met een dagvaarding met een feitelijke omschrijving en juridische beschrijving van het strafbare feit.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Alle woorden (bestanddelen) van het overtreden wetsartikel (strafbare feit) moeten erin worden opgenomen, zodat de rechter weet van welk wettelijk strafbaar feit de verdachte wordt verdacht.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Als verdachte kun je de bijstand van een advocaat inroepen. In het strafproces heet de advocaat meestal een raadsman.</a:t>
            </a:r>
          </a:p>
        </p:txBody>
      </p:sp>
      <p:pic>
        <p:nvPicPr>
          <p:cNvPr id="4" name="Afbeelding 3">
            <a:extLst>
              <a:ext uri="{FF2B5EF4-FFF2-40B4-BE49-F238E27FC236}">
                <a16:creationId xmlns:a16="http://schemas.microsoft.com/office/drawing/2014/main" id="{6DFB12C8-3982-414F-AE86-BA038D320080}"/>
              </a:ext>
            </a:extLst>
          </p:cNvPr>
          <p:cNvPicPr>
            <a:picLocks noChangeAspect="1"/>
          </p:cNvPicPr>
          <p:nvPr/>
        </p:nvPicPr>
        <p:blipFill rotWithShape="1">
          <a:blip r:embed="rId2"/>
          <a:srcRect l="14771" r="11449"/>
          <a:stretch/>
        </p:blipFill>
        <p:spPr>
          <a:xfrm>
            <a:off x="6000588" y="4398867"/>
            <a:ext cx="2880320" cy="2186190"/>
          </a:xfrm>
          <a:prstGeom prst="rect">
            <a:avLst/>
          </a:prstGeom>
        </p:spPr>
      </p:pic>
      <p:sp>
        <p:nvSpPr>
          <p:cNvPr id="6" name="Tekstvak 5">
            <a:extLst>
              <a:ext uri="{FF2B5EF4-FFF2-40B4-BE49-F238E27FC236}">
                <a16:creationId xmlns:a16="http://schemas.microsoft.com/office/drawing/2014/main" id="{5F6CE545-B663-4D35-B7DE-A070707E124B}"/>
              </a:ext>
            </a:extLst>
          </p:cNvPr>
          <p:cNvSpPr txBox="1"/>
          <p:nvPr/>
        </p:nvSpPr>
        <p:spPr>
          <a:xfrm>
            <a:off x="317434" y="6031010"/>
            <a:ext cx="5688046" cy="369332"/>
          </a:xfrm>
          <a:prstGeom prst="rect">
            <a:avLst/>
          </a:prstGeom>
          <a:noFill/>
        </p:spPr>
        <p:txBody>
          <a:bodyPr wrap="square">
            <a:spAutoFit/>
          </a:bodyPr>
          <a:lstStyle/>
          <a:p>
            <a:r>
              <a:rPr lang="nl-NL" dirty="0"/>
              <a:t>https://www.youtube.com/watch?v=09THP2pHFag</a:t>
            </a:r>
          </a:p>
        </p:txBody>
      </p:sp>
      <p:sp>
        <p:nvSpPr>
          <p:cNvPr id="8" name="Tekstvak 7">
            <a:extLst>
              <a:ext uri="{FF2B5EF4-FFF2-40B4-BE49-F238E27FC236}">
                <a16:creationId xmlns:a16="http://schemas.microsoft.com/office/drawing/2014/main" id="{B6568DD4-7E73-48DA-9224-065DECA35356}"/>
              </a:ext>
            </a:extLst>
          </p:cNvPr>
          <p:cNvSpPr txBox="1"/>
          <p:nvPr/>
        </p:nvSpPr>
        <p:spPr>
          <a:xfrm>
            <a:off x="326552" y="5638641"/>
            <a:ext cx="4572000" cy="369332"/>
          </a:xfrm>
          <a:prstGeom prst="rect">
            <a:avLst/>
          </a:prstGeom>
          <a:noFill/>
        </p:spPr>
        <p:txBody>
          <a:bodyPr wrap="square">
            <a:spAutoFit/>
          </a:bodyPr>
          <a:lstStyle/>
          <a:p>
            <a:r>
              <a:rPr lang="nl-NL" dirty="0"/>
              <a:t>Sociaal advocaten | Zondag met Lubach (S11)</a:t>
            </a:r>
          </a:p>
        </p:txBody>
      </p:sp>
    </p:spTree>
    <p:extLst>
      <p:ext uri="{BB962C8B-B14F-4D97-AF65-F5344CB8AC3E}">
        <p14:creationId xmlns:p14="http://schemas.microsoft.com/office/powerpoint/2010/main" val="529961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23541-A9ED-4494-824B-4D51D596FB6F}"/>
              </a:ext>
            </a:extLst>
          </p:cNvPr>
          <p:cNvSpPr>
            <a:spLocks noGrp="1"/>
          </p:cNvSpPr>
          <p:nvPr>
            <p:ph type="title"/>
          </p:nvPr>
        </p:nvSpPr>
        <p:spPr>
          <a:xfrm>
            <a:off x="395536" y="609600"/>
            <a:ext cx="7868354" cy="803176"/>
          </a:xfrm>
        </p:spPr>
        <p:txBody>
          <a:bodyPr>
            <a:normAutofit/>
          </a:bodyPr>
          <a:lstStyle/>
          <a:p>
            <a:r>
              <a:rPr lang="nl-NL" sz="4400" b="1" dirty="0">
                <a:latin typeface="Arial" panose="020B0604020202020204" pitchFamily="34" charset="0"/>
                <a:cs typeface="Arial" panose="020B0604020202020204" pitchFamily="34" charset="0"/>
              </a:rPr>
              <a:t>Hoe verder?</a:t>
            </a:r>
          </a:p>
        </p:txBody>
      </p:sp>
      <p:sp>
        <p:nvSpPr>
          <p:cNvPr id="3" name="Tijdelijke aanduiding voor inhoud 2">
            <a:extLst>
              <a:ext uri="{FF2B5EF4-FFF2-40B4-BE49-F238E27FC236}">
                <a16:creationId xmlns:a16="http://schemas.microsoft.com/office/drawing/2014/main" id="{E488E7FE-3740-4253-88B9-48B3A09FB106}"/>
              </a:ext>
            </a:extLst>
          </p:cNvPr>
          <p:cNvSpPr>
            <a:spLocks noGrp="1"/>
          </p:cNvSpPr>
          <p:nvPr>
            <p:ph idx="1"/>
          </p:nvPr>
        </p:nvSpPr>
        <p:spPr>
          <a:xfrm>
            <a:off x="357995" y="2437650"/>
            <a:ext cx="8568952" cy="4159702"/>
          </a:xfrm>
        </p:spPr>
        <p:txBody>
          <a:bodyPr>
            <a:noAutofit/>
          </a:bodyPr>
          <a:lstStyle/>
          <a:p>
            <a:r>
              <a:rPr lang="nl-NL" sz="2400" dirty="0">
                <a:solidFill>
                  <a:schemeClr val="tx1">
                    <a:lumMod val="50000"/>
                    <a:lumOff val="50000"/>
                  </a:schemeClr>
                </a:solidFill>
                <a:latin typeface="Arial" panose="020B0604020202020204" pitchFamily="34" charset="0"/>
                <a:cs typeface="Arial" panose="020B0604020202020204" pitchFamily="34" charset="0"/>
              </a:rPr>
              <a:t>Vragen? Alles duidelijk?</a:t>
            </a:r>
          </a:p>
          <a:p>
            <a:endParaRPr lang="nl-NL" sz="2400" dirty="0">
              <a:solidFill>
                <a:schemeClr val="tx1">
                  <a:lumMod val="50000"/>
                  <a:lumOff val="50000"/>
                </a:schemeClr>
              </a:solidFill>
              <a:latin typeface="Arial" panose="020B0604020202020204" pitchFamily="34" charset="0"/>
              <a:cs typeface="Arial" panose="020B0604020202020204" pitchFamily="34" charset="0"/>
            </a:endParaRPr>
          </a:p>
          <a:p>
            <a:r>
              <a:rPr lang="nl-NL" sz="2400" dirty="0">
                <a:solidFill>
                  <a:schemeClr val="tx1">
                    <a:lumMod val="50000"/>
                    <a:lumOff val="50000"/>
                  </a:schemeClr>
                </a:solidFill>
                <a:latin typeface="Arial" panose="020B0604020202020204" pitchFamily="34" charset="0"/>
                <a:cs typeface="Arial" panose="020B0604020202020204" pitchFamily="34" charset="0"/>
              </a:rPr>
              <a:t>Voor vrijdag:</a:t>
            </a:r>
          </a:p>
          <a:p>
            <a:pPr lvl="1"/>
            <a:r>
              <a:rPr lang="nl-NL" sz="2400" dirty="0">
                <a:solidFill>
                  <a:schemeClr val="tx1">
                    <a:lumMod val="50000"/>
                    <a:lumOff val="50000"/>
                  </a:schemeClr>
                </a:solidFill>
                <a:latin typeface="Arial" panose="020B0604020202020204" pitchFamily="34" charset="0"/>
                <a:cs typeface="Arial" panose="020B0604020202020204" pitchFamily="34" charset="0"/>
              </a:rPr>
              <a:t>Behandelen vragen reader hoofdstuk 4</a:t>
            </a:r>
          </a:p>
          <a:p>
            <a:pPr lvl="1"/>
            <a:r>
              <a:rPr lang="nl-NL" sz="2400" dirty="0">
                <a:solidFill>
                  <a:schemeClr val="tx1">
                    <a:lumMod val="50000"/>
                    <a:lumOff val="50000"/>
                  </a:schemeClr>
                </a:solidFill>
                <a:latin typeface="Arial" panose="020B0604020202020204" pitchFamily="34" charset="0"/>
                <a:cs typeface="Arial" panose="020B0604020202020204" pitchFamily="34" charset="0"/>
              </a:rPr>
              <a:t>Van te voren graag hoofdstuk lezen en vragen beantwoorden</a:t>
            </a:r>
          </a:p>
          <a:p>
            <a:pPr lvl="1"/>
            <a:endParaRPr lang="nl-NL" sz="2400" dirty="0">
              <a:solidFill>
                <a:schemeClr val="tx1">
                  <a:lumMod val="50000"/>
                  <a:lumOff val="50000"/>
                </a:schemeClr>
              </a:solidFill>
              <a:latin typeface="Arial" panose="020B0604020202020204" pitchFamily="34" charset="0"/>
              <a:cs typeface="Arial" panose="020B0604020202020204" pitchFamily="34" charset="0"/>
            </a:endParaRPr>
          </a:p>
          <a:p>
            <a:r>
              <a:rPr lang="nl-NL" sz="2400" dirty="0">
                <a:solidFill>
                  <a:schemeClr val="tx1">
                    <a:lumMod val="50000"/>
                    <a:lumOff val="50000"/>
                  </a:schemeClr>
                </a:solidFill>
                <a:latin typeface="Arial" panose="020B0604020202020204" pitchFamily="34" charset="0"/>
                <a:cs typeface="Arial" panose="020B0604020202020204" pitchFamily="34" charset="0"/>
              </a:rPr>
              <a:t>Verder vrijdag bespreken voortgang opdracht gemeenten</a:t>
            </a:r>
          </a:p>
          <a:p>
            <a:pPr lvl="1"/>
            <a:r>
              <a:rPr lang="nl-NL" sz="2400" dirty="0">
                <a:solidFill>
                  <a:schemeClr val="tx1">
                    <a:lumMod val="50000"/>
                    <a:lumOff val="50000"/>
                  </a:schemeClr>
                </a:solidFill>
                <a:latin typeface="Arial" panose="020B0604020202020204" pitchFamily="34" charset="0"/>
                <a:cs typeface="Arial" panose="020B0604020202020204" pitchFamily="34" charset="0"/>
              </a:rPr>
              <a:t>Interview bestuurder/ambtenaar</a:t>
            </a:r>
          </a:p>
          <a:p>
            <a:pPr lvl="1"/>
            <a:r>
              <a:rPr lang="nl-NL" sz="2400" dirty="0">
                <a:solidFill>
                  <a:schemeClr val="tx1">
                    <a:lumMod val="50000"/>
                    <a:lumOff val="50000"/>
                  </a:schemeClr>
                </a:solidFill>
                <a:latin typeface="Arial" panose="020B0604020202020204" pitchFamily="34" charset="0"/>
                <a:cs typeface="Arial" panose="020B0604020202020204" pitchFamily="34" charset="0"/>
              </a:rPr>
              <a:t>Bijwonen Raadsvergadering</a:t>
            </a:r>
          </a:p>
        </p:txBody>
      </p:sp>
      <p:pic>
        <p:nvPicPr>
          <p:cNvPr id="4" name="Afbeelding 3">
            <a:extLst>
              <a:ext uri="{FF2B5EF4-FFF2-40B4-BE49-F238E27FC236}">
                <a16:creationId xmlns:a16="http://schemas.microsoft.com/office/drawing/2014/main" id="{CC72E24E-4F67-4716-BD97-7A58B60FE20A}"/>
              </a:ext>
            </a:extLst>
          </p:cNvPr>
          <p:cNvPicPr>
            <a:picLocks noChangeAspect="1"/>
          </p:cNvPicPr>
          <p:nvPr/>
        </p:nvPicPr>
        <p:blipFill>
          <a:blip r:embed="rId2"/>
          <a:stretch>
            <a:fillRect/>
          </a:stretch>
        </p:blipFill>
        <p:spPr>
          <a:xfrm>
            <a:off x="3886387" y="260648"/>
            <a:ext cx="5040560" cy="2747106"/>
          </a:xfrm>
          <a:prstGeom prst="rect">
            <a:avLst/>
          </a:prstGeom>
        </p:spPr>
      </p:pic>
    </p:spTree>
    <p:extLst>
      <p:ext uri="{BB962C8B-B14F-4D97-AF65-F5344CB8AC3E}">
        <p14:creationId xmlns:p14="http://schemas.microsoft.com/office/powerpoint/2010/main" val="98357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lnSpcReduction="10000"/>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Strafrecht is een belangrijk rechtsgebied als het gaat om de </a:t>
            </a:r>
            <a:r>
              <a:rPr lang="nl-NL" sz="2400" b="1" dirty="0">
                <a:solidFill>
                  <a:srgbClr val="C00000"/>
                </a:solidFill>
                <a:latin typeface="Arial" panose="020B0604020202020204" pitchFamily="34" charset="0"/>
                <a:cs typeface="Arial" panose="020B0604020202020204" pitchFamily="34" charset="0"/>
              </a:rPr>
              <a:t>handhaving van milieuregels.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In het werkveld van de milieu-onderzoeker en milieu-inspecteur kun je te maken krijgen met het </a:t>
            </a:r>
            <a:r>
              <a:rPr lang="nl-NL" sz="2400" b="1" dirty="0">
                <a:solidFill>
                  <a:srgbClr val="C00000"/>
                </a:solidFill>
                <a:latin typeface="Arial" panose="020B0604020202020204" pitchFamily="34" charset="0"/>
                <a:cs typeface="Arial" panose="020B0604020202020204" pitchFamily="34" charset="0"/>
              </a:rPr>
              <a:t>strafrecht, specifiek gericht op de omgeving</a:t>
            </a:r>
            <a:r>
              <a:rPr lang="nl-NL" sz="2400" dirty="0">
                <a:solidFill>
                  <a:schemeClr val="tx1">
                    <a:lumMod val="50000"/>
                    <a:lumOff val="50000"/>
                  </a:schemeClr>
                </a:solidFill>
                <a:latin typeface="Arial" panose="020B0604020202020204" pitchFamily="34" charset="0"/>
                <a:cs typeface="Arial" panose="020B0604020202020204" pitchFamily="34" charset="0"/>
              </a:rPr>
              <a: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Allerlei voorvallen in het buitengebied, en waar sprake is van een </a:t>
            </a:r>
            <a:r>
              <a:rPr lang="nl-NL" sz="2400" b="1" dirty="0">
                <a:solidFill>
                  <a:srgbClr val="C00000"/>
                </a:solidFill>
                <a:latin typeface="Arial" panose="020B0604020202020204" pitchFamily="34" charset="0"/>
                <a:cs typeface="Arial" panose="020B0604020202020204" pitchFamily="34" charset="0"/>
              </a:rPr>
              <a:t>overtreding</a:t>
            </a:r>
            <a:r>
              <a:rPr lang="nl-NL" sz="2400" dirty="0">
                <a:solidFill>
                  <a:schemeClr val="tx1">
                    <a:lumMod val="50000"/>
                    <a:lumOff val="50000"/>
                  </a:schemeClr>
                </a:solidFill>
                <a:latin typeface="Arial" panose="020B0604020202020204" pitchFamily="34" charset="0"/>
                <a:cs typeface="Arial" panose="020B0604020202020204" pitchFamily="34" charset="0"/>
              </a:rPr>
              <a:t>, worden binnen het strafrecht opgelost.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Als toezichthouder kun je bij de </a:t>
            </a:r>
            <a:r>
              <a:rPr lang="nl-NL" sz="2400" b="1" dirty="0">
                <a:solidFill>
                  <a:srgbClr val="C00000"/>
                </a:solidFill>
                <a:latin typeface="Arial" panose="020B0604020202020204" pitchFamily="34" charset="0"/>
                <a:cs typeface="Arial" panose="020B0604020202020204" pitchFamily="34" charset="0"/>
              </a:rPr>
              <a:t>handhaving van wetten </a:t>
            </a:r>
            <a:r>
              <a:rPr lang="nl-NL" sz="2400" dirty="0">
                <a:solidFill>
                  <a:schemeClr val="tx1">
                    <a:lumMod val="50000"/>
                    <a:lumOff val="50000"/>
                  </a:schemeClr>
                </a:solidFill>
                <a:latin typeface="Arial" panose="020B0604020202020204" pitchFamily="34" charset="0"/>
                <a:cs typeface="Arial" panose="020B0604020202020204" pitchFamily="34" charset="0"/>
              </a:rPr>
              <a:t>de hulp van de politie inroepen. Zodra je aangifte bij de politie doet van een zich misdragend bedrijf of persoon, kom je in aanraking met het strafrecht.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Denk hierbij aan het illegaal plukken van planten, het uitlaten van honden, stropen, crossen in de natuur enzovoorts.</a:t>
            </a:r>
          </a:p>
          <a:p>
            <a:pPr marL="34290" indent="0">
              <a:buNone/>
            </a:pPr>
            <a:endParaRPr lang="nl-NL" dirty="0"/>
          </a:p>
        </p:txBody>
      </p:sp>
    </p:spTree>
    <p:extLst>
      <p:ext uri="{BB962C8B-B14F-4D97-AF65-F5344CB8AC3E}">
        <p14:creationId xmlns:p14="http://schemas.microsoft.com/office/powerpoint/2010/main" val="259658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 Leerdoelen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96943" cy="5287222"/>
          </a:xfrm>
        </p:spPr>
        <p:txBody>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Na het bestuderen van hoofdstuk 4 kun je: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aantal </a:t>
            </a:r>
            <a:r>
              <a:rPr lang="nl-NL" sz="2400" b="1" dirty="0">
                <a:solidFill>
                  <a:srgbClr val="C00000"/>
                </a:solidFill>
                <a:latin typeface="Arial" panose="020B0604020202020204" pitchFamily="34" charset="0"/>
                <a:cs typeface="Arial" panose="020B0604020202020204" pitchFamily="34" charset="0"/>
              </a:rPr>
              <a:t>wetten</a:t>
            </a:r>
            <a:r>
              <a:rPr lang="nl-NL" sz="2400" dirty="0">
                <a:solidFill>
                  <a:schemeClr val="tx1">
                    <a:lumMod val="50000"/>
                    <a:lumOff val="50000"/>
                  </a:schemeClr>
                </a:solidFill>
                <a:latin typeface="Arial" panose="020B0604020202020204" pitchFamily="34" charset="0"/>
                <a:cs typeface="Arial" panose="020B0604020202020204" pitchFamily="34" charset="0"/>
              </a:rPr>
              <a:t> opnoemen waarin strafbare feiten zijn opgenomen;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het verschil aangeven tussen </a:t>
            </a:r>
            <a:r>
              <a:rPr lang="nl-NL" sz="2400" b="1" dirty="0">
                <a:solidFill>
                  <a:srgbClr val="C00000"/>
                </a:solidFill>
                <a:latin typeface="Arial" panose="020B0604020202020204" pitchFamily="34" charset="0"/>
                <a:cs typeface="Arial" panose="020B0604020202020204" pitchFamily="34" charset="0"/>
              </a:rPr>
              <a:t>materieel strafrecht en formeel strafrecht</a:t>
            </a:r>
            <a:r>
              <a:rPr lang="nl-NL" sz="2400" dirty="0">
                <a:solidFill>
                  <a:schemeClr val="tx1">
                    <a:lumMod val="50000"/>
                    <a:lumOff val="50000"/>
                  </a:schemeClr>
                </a:solidFill>
                <a:latin typeface="Arial" panose="020B0604020202020204" pitchFamily="34" charset="0"/>
                <a:cs typeface="Arial" panose="020B0604020202020204" pitchFamily="34" charset="0"/>
              </a:rPr>
              <a: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a:t>
            </a:r>
            <a:r>
              <a:rPr lang="nl-NL" sz="2400" b="1" dirty="0">
                <a:solidFill>
                  <a:srgbClr val="C00000"/>
                </a:solidFill>
                <a:latin typeface="Arial" panose="020B0604020202020204" pitchFamily="34" charset="0"/>
                <a:cs typeface="Arial" panose="020B0604020202020204" pitchFamily="34" charset="0"/>
              </a:rPr>
              <a:t>strafproces</a:t>
            </a:r>
            <a:r>
              <a:rPr lang="nl-NL" sz="2400" dirty="0">
                <a:solidFill>
                  <a:schemeClr val="tx1">
                    <a:lumMod val="50000"/>
                    <a:lumOff val="50000"/>
                  </a:schemeClr>
                </a:solidFill>
                <a:latin typeface="Arial" panose="020B0604020202020204" pitchFamily="34" charset="0"/>
                <a:cs typeface="Arial" panose="020B0604020202020204" pitchFamily="34" charset="0"/>
              </a:rPr>
              <a:t> in hoofdlijnen beschrijven en de deelnemende partijen benoemen;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het onderscheid in </a:t>
            </a:r>
            <a:r>
              <a:rPr lang="nl-NL" sz="2400" b="1" dirty="0">
                <a:solidFill>
                  <a:srgbClr val="C00000"/>
                </a:solidFill>
                <a:latin typeface="Arial" panose="020B0604020202020204" pitchFamily="34" charset="0"/>
                <a:cs typeface="Arial" panose="020B0604020202020204" pitchFamily="34" charset="0"/>
              </a:rPr>
              <a:t>soorten strafbare feiten </a:t>
            </a:r>
            <a:r>
              <a:rPr lang="nl-NL" sz="2400" dirty="0">
                <a:solidFill>
                  <a:schemeClr val="tx1">
                    <a:lumMod val="50000"/>
                    <a:lumOff val="50000"/>
                  </a:schemeClr>
                </a:solidFill>
                <a:latin typeface="Arial" panose="020B0604020202020204" pitchFamily="34" charset="0"/>
                <a:cs typeface="Arial" panose="020B0604020202020204" pitchFamily="34" charset="0"/>
              </a:rPr>
              <a:t>aangeven.</a:t>
            </a:r>
          </a:p>
          <a:p>
            <a:pPr marL="34290" indent="0">
              <a:buNone/>
            </a:pPr>
            <a:endParaRPr lang="nl-NL" dirty="0"/>
          </a:p>
          <a:p>
            <a:pPr marL="34290" indent="0">
              <a:buNone/>
            </a:pPr>
            <a:endParaRPr lang="nl-NL" dirty="0"/>
          </a:p>
        </p:txBody>
      </p:sp>
      <p:pic>
        <p:nvPicPr>
          <p:cNvPr id="4" name="Afbeelding 3">
            <a:extLst>
              <a:ext uri="{FF2B5EF4-FFF2-40B4-BE49-F238E27FC236}">
                <a16:creationId xmlns:a16="http://schemas.microsoft.com/office/drawing/2014/main" id="{4FAB4DAA-6603-49C4-9B45-E123C1E9C3DB}"/>
              </a:ext>
            </a:extLst>
          </p:cNvPr>
          <p:cNvPicPr>
            <a:picLocks noChangeAspect="1"/>
          </p:cNvPicPr>
          <p:nvPr/>
        </p:nvPicPr>
        <p:blipFill rotWithShape="1">
          <a:blip r:embed="rId2"/>
          <a:srcRect t="10152" b="11125"/>
          <a:stretch/>
        </p:blipFill>
        <p:spPr>
          <a:xfrm>
            <a:off x="971600" y="4581128"/>
            <a:ext cx="7038783" cy="2058123"/>
          </a:xfrm>
          <a:prstGeom prst="rect">
            <a:avLst/>
          </a:prstGeom>
        </p:spPr>
      </p:pic>
    </p:spTree>
    <p:extLst>
      <p:ext uri="{BB962C8B-B14F-4D97-AF65-F5344CB8AC3E}">
        <p14:creationId xmlns:p14="http://schemas.microsoft.com/office/powerpoint/2010/main" val="344873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412775"/>
            <a:ext cx="8496943" cy="4999191"/>
          </a:xfrm>
        </p:spPr>
        <p:txBody>
          <a:bodyPr>
            <a:normAutofit lnSpcReduction="10000"/>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Strafrecht is een belangrijk rechtsgebied als het gaat om de </a:t>
            </a:r>
            <a:r>
              <a:rPr lang="nl-NL" sz="2400" b="1" dirty="0">
                <a:solidFill>
                  <a:srgbClr val="C00000"/>
                </a:solidFill>
                <a:latin typeface="Arial" panose="020B0604020202020204" pitchFamily="34" charset="0"/>
                <a:cs typeface="Arial" panose="020B0604020202020204" pitchFamily="34" charset="0"/>
              </a:rPr>
              <a:t>handhaving van milieuregels.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In het werkveld van de milieu-onderzoeker en milieu-inspecteur kun je te maken krijgen met het </a:t>
            </a:r>
            <a:r>
              <a:rPr lang="nl-NL" sz="2400" b="1" dirty="0">
                <a:solidFill>
                  <a:srgbClr val="C00000"/>
                </a:solidFill>
                <a:latin typeface="Arial" panose="020B0604020202020204" pitchFamily="34" charset="0"/>
                <a:cs typeface="Arial" panose="020B0604020202020204" pitchFamily="34" charset="0"/>
              </a:rPr>
              <a:t>strafrecht, specifiek gericht op de omgeving</a:t>
            </a:r>
            <a:r>
              <a:rPr lang="nl-NL" sz="2400" dirty="0">
                <a:solidFill>
                  <a:schemeClr val="tx1">
                    <a:lumMod val="50000"/>
                    <a:lumOff val="50000"/>
                  </a:schemeClr>
                </a:solidFill>
                <a:latin typeface="Arial" panose="020B0604020202020204" pitchFamily="34" charset="0"/>
                <a:cs typeface="Arial" panose="020B0604020202020204" pitchFamily="34" charset="0"/>
              </a:rPr>
              <a: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Allerlei voorvallen in het buitengebied, en waar sprake is van een </a:t>
            </a:r>
            <a:r>
              <a:rPr lang="nl-NL" sz="2400" b="1" dirty="0">
                <a:solidFill>
                  <a:srgbClr val="C00000"/>
                </a:solidFill>
                <a:latin typeface="Arial" panose="020B0604020202020204" pitchFamily="34" charset="0"/>
                <a:cs typeface="Arial" panose="020B0604020202020204" pitchFamily="34" charset="0"/>
              </a:rPr>
              <a:t>misdrijf</a:t>
            </a:r>
            <a:r>
              <a:rPr lang="nl-NL" sz="2400" dirty="0">
                <a:solidFill>
                  <a:schemeClr val="tx1">
                    <a:lumMod val="50000"/>
                    <a:lumOff val="50000"/>
                  </a:schemeClr>
                </a:solidFill>
                <a:latin typeface="Arial" panose="020B0604020202020204" pitchFamily="34" charset="0"/>
                <a:cs typeface="Arial" panose="020B0604020202020204" pitchFamily="34" charset="0"/>
              </a:rPr>
              <a:t>, worden binnen het strafrecht opgelost.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Als toezichthouder kun je bij de </a:t>
            </a:r>
            <a:r>
              <a:rPr lang="nl-NL" sz="2400" b="1" dirty="0">
                <a:solidFill>
                  <a:srgbClr val="C00000"/>
                </a:solidFill>
                <a:latin typeface="Arial" panose="020B0604020202020204" pitchFamily="34" charset="0"/>
                <a:cs typeface="Arial" panose="020B0604020202020204" pitchFamily="34" charset="0"/>
              </a:rPr>
              <a:t>handhaving van wetten </a:t>
            </a:r>
            <a:r>
              <a:rPr lang="nl-NL" sz="2400" dirty="0">
                <a:solidFill>
                  <a:schemeClr val="tx1">
                    <a:lumMod val="50000"/>
                    <a:lumOff val="50000"/>
                  </a:schemeClr>
                </a:solidFill>
                <a:latin typeface="Arial" panose="020B0604020202020204" pitchFamily="34" charset="0"/>
                <a:cs typeface="Arial" panose="020B0604020202020204" pitchFamily="34" charset="0"/>
              </a:rPr>
              <a:t>de hulp van de politie inroepen. Zodra je aangifte bij de politie doet van een zich misdragend bedrijf of persoon, kom je in aanraking met het strafrecht.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Denk hierbij aan het illegaal plukken van planten, het uitlaten van honden, stropen, crossen in de natuur enzovoorts.</a:t>
            </a:r>
          </a:p>
          <a:p>
            <a:pPr marL="34290" indent="0">
              <a:buNone/>
            </a:pPr>
            <a:endParaRPr lang="nl-NL" dirty="0"/>
          </a:p>
        </p:txBody>
      </p:sp>
    </p:spTree>
    <p:extLst>
      <p:ext uri="{BB962C8B-B14F-4D97-AF65-F5344CB8AC3E}">
        <p14:creationId xmlns:p14="http://schemas.microsoft.com/office/powerpoint/2010/main" val="313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In het Wetboek van Strafrecht staan de </a:t>
            </a:r>
            <a:r>
              <a:rPr lang="nl-NL" sz="2400" b="1" dirty="0">
                <a:solidFill>
                  <a:srgbClr val="C00000"/>
                </a:solidFill>
                <a:latin typeface="Arial" panose="020B0604020202020204" pitchFamily="34" charset="0"/>
                <a:cs typeface="Arial" panose="020B0604020202020204" pitchFamily="34" charset="0"/>
              </a:rPr>
              <a:t>grondbeginselen van ons strafrecht</a:t>
            </a:r>
            <a:r>
              <a:rPr lang="nl-NL" sz="2400" dirty="0">
                <a:solidFill>
                  <a:schemeClr val="tx1">
                    <a:lumMod val="50000"/>
                    <a:lumOff val="50000"/>
                  </a:schemeClr>
                </a:solidFill>
                <a:latin typeface="Arial" panose="020B0604020202020204" pitchFamily="34" charset="0"/>
                <a:cs typeface="Arial" panose="020B0604020202020204" pitchFamily="34" charset="0"/>
              </a:rPr>
              <a:t> en veel strafbare feiten opgenomen. Daarom is dit wetboek een belangrijke bron van het </a:t>
            </a:r>
            <a:r>
              <a:rPr lang="nl-NL" sz="2400" b="1" dirty="0">
                <a:solidFill>
                  <a:srgbClr val="C00000"/>
                </a:solidFill>
                <a:latin typeface="Arial" panose="020B0604020202020204" pitchFamily="34" charset="0"/>
                <a:cs typeface="Arial" panose="020B0604020202020204" pitchFamily="34" charset="0"/>
              </a:rPr>
              <a:t>materiële strafrecht (sancties)</a:t>
            </a:r>
            <a:r>
              <a:rPr lang="nl-NL" sz="2400" dirty="0">
                <a:solidFill>
                  <a:schemeClr val="tx1">
                    <a:lumMod val="50000"/>
                    <a:lumOff val="50000"/>
                  </a:schemeClr>
                </a:solidFill>
                <a:latin typeface="Arial" panose="020B0604020202020204" pitchFamily="34" charset="0"/>
                <a:cs typeface="Arial" panose="020B0604020202020204" pitchFamily="34" charset="0"/>
              </a:rPr>
              <a: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Echter: omdat het Wetboek van Strafrecht (</a:t>
            </a:r>
            <a:r>
              <a:rPr lang="nl-NL" sz="2400" dirty="0" err="1">
                <a:solidFill>
                  <a:schemeClr val="tx1">
                    <a:lumMod val="50000"/>
                    <a:lumOff val="50000"/>
                  </a:schemeClr>
                </a:solidFill>
                <a:latin typeface="Arial" panose="020B0604020202020204" pitchFamily="34" charset="0"/>
                <a:cs typeface="Arial" panose="020B0604020202020204" pitchFamily="34" charset="0"/>
              </a:rPr>
              <a:t>WvSr</a:t>
            </a:r>
            <a:r>
              <a:rPr lang="nl-NL" sz="2400" dirty="0">
                <a:solidFill>
                  <a:schemeClr val="tx1">
                    <a:lumMod val="50000"/>
                    <a:lumOff val="50000"/>
                  </a:schemeClr>
                </a:solidFill>
                <a:latin typeface="Arial" panose="020B0604020202020204" pitchFamily="34" charset="0"/>
                <a:cs typeface="Arial" panose="020B0604020202020204" pitchFamily="34" charset="0"/>
              </a:rPr>
              <a:t>) uit </a:t>
            </a:r>
            <a:r>
              <a:rPr lang="nl-NL" sz="2400" b="1" dirty="0">
                <a:solidFill>
                  <a:srgbClr val="C00000"/>
                </a:solidFill>
                <a:latin typeface="Arial" panose="020B0604020202020204" pitchFamily="34" charset="0"/>
                <a:cs typeface="Arial" panose="020B0604020202020204" pitchFamily="34" charset="0"/>
              </a:rPr>
              <a:t>1886</a:t>
            </a:r>
            <a:r>
              <a:rPr lang="nl-NL" sz="2400" dirty="0">
                <a:solidFill>
                  <a:schemeClr val="tx1">
                    <a:lumMod val="50000"/>
                    <a:lumOff val="50000"/>
                  </a:schemeClr>
                </a:solidFill>
                <a:latin typeface="Arial" panose="020B0604020202020204" pitchFamily="34" charset="0"/>
                <a:cs typeface="Arial" panose="020B0604020202020204" pitchFamily="34" charset="0"/>
              </a:rPr>
              <a:t> stamt, staan er bijna geen strafbare feiten in op het gebied van natuur en milieu.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uitzondering is </a:t>
            </a:r>
            <a:r>
              <a:rPr lang="nl-NL" sz="2400" b="1" dirty="0">
                <a:solidFill>
                  <a:srgbClr val="C00000"/>
                </a:solidFill>
                <a:latin typeface="Arial" panose="020B0604020202020204" pitchFamily="34" charset="0"/>
                <a:cs typeface="Arial" panose="020B0604020202020204" pitchFamily="34" charset="0"/>
              </a:rPr>
              <a:t>artikel 173a</a:t>
            </a:r>
            <a:r>
              <a:rPr lang="nl-NL" sz="2400" dirty="0">
                <a:solidFill>
                  <a:schemeClr val="tx1">
                    <a:lumMod val="50000"/>
                    <a:lumOff val="50000"/>
                  </a:schemeClr>
                </a:solidFill>
                <a:latin typeface="Arial" panose="020B0604020202020204" pitchFamily="34" charset="0"/>
                <a:cs typeface="Arial" panose="020B0604020202020204" pitchFamily="34" charset="0"/>
              </a:rPr>
              <a:t>: “Hij die opzettelijk en wederrechtelijk een stof op of in de bodem, in de lucht of in het oppervlaktewater brengt, wordt gestraft:…” </a:t>
            </a:r>
          </a:p>
          <a:p>
            <a:pPr marL="491490" indent="-457200">
              <a:buFont typeface="+mj-lt"/>
              <a:buAutoNum type="arabicPeriod"/>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endParaRPr lang="nl-NL" dirty="0"/>
          </a:p>
        </p:txBody>
      </p:sp>
    </p:spTree>
    <p:extLst>
      <p:ext uri="{BB962C8B-B14F-4D97-AF65-F5344CB8AC3E}">
        <p14:creationId xmlns:p14="http://schemas.microsoft.com/office/powerpoint/2010/main" val="215980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meeste strafbare feiten ten aanzien van natuur en milieudelicten zijn opgenomen in de </a:t>
            </a:r>
            <a:r>
              <a:rPr lang="nl-NL" sz="2400" b="1" dirty="0">
                <a:solidFill>
                  <a:srgbClr val="C00000"/>
                </a:solidFill>
                <a:latin typeface="Arial" panose="020B0604020202020204" pitchFamily="34" charset="0"/>
                <a:cs typeface="Arial" panose="020B0604020202020204" pitchFamily="34" charset="0"/>
              </a:rPr>
              <a:t>betreffende wetten</a:t>
            </a:r>
            <a:r>
              <a:rPr lang="nl-NL" sz="2400" dirty="0">
                <a:solidFill>
                  <a:schemeClr val="tx1">
                    <a:lumMod val="50000"/>
                    <a:lumOff val="50000"/>
                  </a:schemeClr>
                </a:solidFill>
                <a:latin typeface="Arial" panose="020B0604020202020204" pitchFamily="34" charset="0"/>
                <a:cs typeface="Arial" panose="020B0604020202020204" pitchFamily="34" charset="0"/>
              </a:rPr>
              <a: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Bijvoorbeeld in de </a:t>
            </a:r>
            <a:r>
              <a:rPr lang="nl-NL" sz="2400" b="1" dirty="0">
                <a:solidFill>
                  <a:srgbClr val="C00000"/>
                </a:solidFill>
                <a:latin typeface="Arial" panose="020B0604020202020204" pitchFamily="34" charset="0"/>
                <a:cs typeface="Arial" panose="020B0604020202020204" pitchFamily="34" charset="0"/>
              </a:rPr>
              <a:t>flora en faunawet </a:t>
            </a:r>
            <a:r>
              <a:rPr lang="nl-NL" sz="2400" dirty="0">
                <a:solidFill>
                  <a:schemeClr val="tx1">
                    <a:lumMod val="50000"/>
                    <a:lumOff val="50000"/>
                  </a:schemeClr>
                </a:solidFill>
                <a:latin typeface="Arial" panose="020B0604020202020204" pitchFamily="34" charset="0"/>
                <a:cs typeface="Arial" panose="020B0604020202020204" pitchFamily="34" charset="0"/>
              </a:rPr>
              <a:t>staat dat in artikel 9 “Het is verboden dieren, behorende tot een beschermde inheemse diersoort, te doden, te verwonden, te vangen, te bemachtigen of met het oog daarop op te sporen.”</a:t>
            </a:r>
          </a:p>
          <a:p>
            <a:pPr marL="491490" indent="-457200">
              <a:buFont typeface="+mj-lt"/>
              <a:buAutoNum type="arabicPeriod"/>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endParaRPr lang="nl-NL" dirty="0"/>
          </a:p>
        </p:txBody>
      </p:sp>
      <p:pic>
        <p:nvPicPr>
          <p:cNvPr id="4" name="Afbeelding 3">
            <a:extLst>
              <a:ext uri="{FF2B5EF4-FFF2-40B4-BE49-F238E27FC236}">
                <a16:creationId xmlns:a16="http://schemas.microsoft.com/office/drawing/2014/main" id="{C713CA2D-3544-494D-A74D-069970A553DB}"/>
              </a:ext>
            </a:extLst>
          </p:cNvPr>
          <p:cNvPicPr>
            <a:picLocks noChangeAspect="1"/>
          </p:cNvPicPr>
          <p:nvPr/>
        </p:nvPicPr>
        <p:blipFill>
          <a:blip r:embed="rId2"/>
          <a:stretch>
            <a:fillRect/>
          </a:stretch>
        </p:blipFill>
        <p:spPr>
          <a:xfrm>
            <a:off x="265250" y="3876366"/>
            <a:ext cx="8613500" cy="2651689"/>
          </a:xfrm>
          <a:prstGeom prst="rect">
            <a:avLst/>
          </a:prstGeom>
        </p:spPr>
      </p:pic>
    </p:spTree>
    <p:extLst>
      <p:ext uri="{BB962C8B-B14F-4D97-AF65-F5344CB8AC3E}">
        <p14:creationId xmlns:p14="http://schemas.microsoft.com/office/powerpoint/2010/main" val="44802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Materieel en formeel 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96753"/>
            <a:ext cx="8496943" cy="5215214"/>
          </a:xfrm>
        </p:spPr>
        <p:txBody>
          <a:bodyPr>
            <a:normAutofit fontScale="92500" lnSpcReduction="20000"/>
          </a:bodyPr>
          <a:lstStyle/>
          <a:p>
            <a:pPr marL="34290" indent="0">
              <a:lnSpc>
                <a:spcPct val="110000"/>
              </a:lnSpc>
              <a:buNone/>
            </a:pPr>
            <a:r>
              <a:rPr lang="nl-NL" sz="2600" dirty="0">
                <a:solidFill>
                  <a:schemeClr val="tx1">
                    <a:lumMod val="50000"/>
                    <a:lumOff val="50000"/>
                  </a:schemeClr>
                </a:solidFill>
                <a:latin typeface="Arial" panose="020B0604020202020204" pitchFamily="34" charset="0"/>
                <a:cs typeface="Arial" panose="020B0604020202020204" pitchFamily="34" charset="0"/>
              </a:rPr>
              <a:t>Het strafrecht kan worden onderverdeeld in </a:t>
            </a:r>
          </a:p>
          <a:p>
            <a:pPr marL="491490" indent="-457200">
              <a:lnSpc>
                <a:spcPct val="110000"/>
              </a:lnSpc>
              <a:buFont typeface="+mj-lt"/>
              <a:buAutoNum type="arabicPeriod"/>
            </a:pPr>
            <a:r>
              <a:rPr lang="nl-NL" sz="2600" b="1" dirty="0">
                <a:solidFill>
                  <a:srgbClr val="C00000"/>
                </a:solidFill>
                <a:latin typeface="Arial" panose="020B0604020202020204" pitchFamily="34" charset="0"/>
                <a:cs typeface="Arial" panose="020B0604020202020204" pitchFamily="34" charset="0"/>
              </a:rPr>
              <a:t>materieel strafrecht</a:t>
            </a:r>
          </a:p>
          <a:p>
            <a:pPr marL="491490" indent="-457200">
              <a:lnSpc>
                <a:spcPct val="110000"/>
              </a:lnSpc>
              <a:buFont typeface="+mj-lt"/>
              <a:buAutoNum type="arabicPeriod"/>
            </a:pPr>
            <a:r>
              <a:rPr lang="nl-NL" sz="2600" b="1" dirty="0">
                <a:solidFill>
                  <a:srgbClr val="C00000"/>
                </a:solidFill>
                <a:latin typeface="Arial" panose="020B0604020202020204" pitchFamily="34" charset="0"/>
                <a:cs typeface="Arial" panose="020B0604020202020204" pitchFamily="34" charset="0"/>
              </a:rPr>
              <a:t>formeel strafrecht</a:t>
            </a:r>
          </a:p>
          <a:p>
            <a:pPr>
              <a:lnSpc>
                <a:spcPct val="110000"/>
              </a:lnSpc>
            </a:pPr>
            <a:r>
              <a:rPr lang="nl-NL" sz="2600" dirty="0">
                <a:solidFill>
                  <a:schemeClr val="tx1">
                    <a:lumMod val="50000"/>
                    <a:lumOff val="50000"/>
                  </a:schemeClr>
                </a:solidFill>
                <a:latin typeface="Arial" panose="020B0604020202020204" pitchFamily="34" charset="0"/>
                <a:cs typeface="Arial" panose="020B0604020202020204" pitchFamily="34" charset="0"/>
              </a:rPr>
              <a:t>Het </a:t>
            </a:r>
            <a:r>
              <a:rPr lang="nl-NL" sz="2600" u="sng" dirty="0">
                <a:solidFill>
                  <a:schemeClr val="tx1">
                    <a:lumMod val="50000"/>
                    <a:lumOff val="50000"/>
                  </a:schemeClr>
                </a:solidFill>
                <a:latin typeface="Arial" panose="020B0604020202020204" pitchFamily="34" charset="0"/>
                <a:cs typeface="Arial" panose="020B0604020202020204" pitchFamily="34" charset="0"/>
              </a:rPr>
              <a:t>materiële strafrecht </a:t>
            </a:r>
            <a:r>
              <a:rPr lang="nl-NL" sz="2600" dirty="0">
                <a:solidFill>
                  <a:schemeClr val="tx1">
                    <a:lumMod val="50000"/>
                    <a:lumOff val="50000"/>
                  </a:schemeClr>
                </a:solidFill>
                <a:latin typeface="Arial" panose="020B0604020202020204" pitchFamily="34" charset="0"/>
                <a:cs typeface="Arial" panose="020B0604020202020204" pitchFamily="34" charset="0"/>
              </a:rPr>
              <a:t>is het </a:t>
            </a:r>
            <a:r>
              <a:rPr lang="nl-NL" sz="2600" b="1" dirty="0">
                <a:solidFill>
                  <a:schemeClr val="tx1">
                    <a:lumMod val="50000"/>
                    <a:lumOff val="50000"/>
                  </a:schemeClr>
                </a:solidFill>
                <a:latin typeface="Arial" panose="020B0604020202020204" pitchFamily="34" charset="0"/>
                <a:cs typeface="Arial" panose="020B0604020202020204" pitchFamily="34" charset="0"/>
              </a:rPr>
              <a:t>geheel van regels </a:t>
            </a:r>
            <a:r>
              <a:rPr lang="nl-NL" sz="2600" dirty="0">
                <a:solidFill>
                  <a:schemeClr val="tx1">
                    <a:lumMod val="50000"/>
                    <a:lumOff val="50000"/>
                  </a:schemeClr>
                </a:solidFill>
                <a:latin typeface="Arial" panose="020B0604020202020204" pitchFamily="34" charset="0"/>
                <a:cs typeface="Arial" panose="020B0604020202020204" pitchFamily="34" charset="0"/>
              </a:rPr>
              <a:t>(normen) over bepaalde strafbare feiten waarop bij niet-naleving, straf (sanctie) staat, bijvoorbeeld een gevangenisstraf (sanctie).</a:t>
            </a:r>
          </a:p>
          <a:p>
            <a:pPr>
              <a:lnSpc>
                <a:spcPct val="110000"/>
              </a:lnSpc>
            </a:pPr>
            <a:r>
              <a:rPr lang="nl-NL" sz="2600" dirty="0">
                <a:solidFill>
                  <a:schemeClr val="tx1">
                    <a:lumMod val="50000"/>
                    <a:lumOff val="50000"/>
                  </a:schemeClr>
                </a:solidFill>
                <a:latin typeface="Arial" panose="020B0604020202020204" pitchFamily="34" charset="0"/>
                <a:cs typeface="Arial" panose="020B0604020202020204" pitchFamily="34" charset="0"/>
              </a:rPr>
              <a:t>Het </a:t>
            </a:r>
            <a:r>
              <a:rPr lang="nl-NL" sz="2600" u="sng" dirty="0">
                <a:solidFill>
                  <a:schemeClr val="tx1">
                    <a:lumMod val="50000"/>
                    <a:lumOff val="50000"/>
                  </a:schemeClr>
                </a:solidFill>
                <a:latin typeface="Arial" panose="020B0604020202020204" pitchFamily="34" charset="0"/>
                <a:cs typeface="Arial" panose="020B0604020202020204" pitchFamily="34" charset="0"/>
              </a:rPr>
              <a:t>formeel strafrecht </a:t>
            </a:r>
            <a:r>
              <a:rPr lang="nl-NL" sz="2600" dirty="0">
                <a:solidFill>
                  <a:schemeClr val="tx1">
                    <a:lumMod val="50000"/>
                    <a:lumOff val="50000"/>
                  </a:schemeClr>
                </a:solidFill>
                <a:latin typeface="Arial" panose="020B0604020202020204" pitchFamily="34" charset="0"/>
                <a:cs typeface="Arial" panose="020B0604020202020204" pitchFamily="34" charset="0"/>
              </a:rPr>
              <a:t>noem je ook wel </a:t>
            </a:r>
            <a:r>
              <a:rPr lang="nl-NL" sz="2600" b="1" dirty="0">
                <a:solidFill>
                  <a:schemeClr val="tx1">
                    <a:lumMod val="50000"/>
                    <a:lumOff val="50000"/>
                  </a:schemeClr>
                </a:solidFill>
                <a:latin typeface="Arial" panose="020B0604020202020204" pitchFamily="34" charset="0"/>
                <a:cs typeface="Arial" panose="020B0604020202020204" pitchFamily="34" charset="0"/>
              </a:rPr>
              <a:t>strafprocesrecht</a:t>
            </a:r>
            <a:r>
              <a:rPr lang="nl-NL" sz="2600" dirty="0">
                <a:solidFill>
                  <a:schemeClr val="tx1">
                    <a:lumMod val="50000"/>
                    <a:lumOff val="50000"/>
                  </a:schemeClr>
                </a:solidFill>
                <a:latin typeface="Arial" panose="020B0604020202020204" pitchFamily="34" charset="0"/>
                <a:cs typeface="Arial" panose="020B0604020202020204" pitchFamily="34" charset="0"/>
              </a:rPr>
              <a:t> of strafvordering. </a:t>
            </a:r>
          </a:p>
          <a:p>
            <a:pPr>
              <a:lnSpc>
                <a:spcPct val="110000"/>
              </a:lnSpc>
            </a:pPr>
            <a:r>
              <a:rPr lang="nl-NL" sz="2600" dirty="0">
                <a:solidFill>
                  <a:schemeClr val="tx1">
                    <a:lumMod val="50000"/>
                    <a:lumOff val="50000"/>
                  </a:schemeClr>
                </a:solidFill>
                <a:latin typeface="Arial" panose="020B0604020202020204" pitchFamily="34" charset="0"/>
                <a:cs typeface="Arial" panose="020B0604020202020204" pitchFamily="34" charset="0"/>
              </a:rPr>
              <a:t>Het regelt de manier waarop de overheid gebruik maakt van het recht om verdachten van strafbare feiten op te sporen, te vervolgen, te berechten en te bestraffen. </a:t>
            </a:r>
          </a:p>
          <a:p>
            <a:pPr>
              <a:lnSpc>
                <a:spcPct val="110000"/>
              </a:lnSpc>
            </a:pPr>
            <a:r>
              <a:rPr lang="nl-NL" sz="2600" dirty="0">
                <a:solidFill>
                  <a:schemeClr val="tx1">
                    <a:lumMod val="50000"/>
                    <a:lumOff val="50000"/>
                  </a:schemeClr>
                </a:solidFill>
                <a:latin typeface="Arial" panose="020B0604020202020204" pitchFamily="34" charset="0"/>
                <a:cs typeface="Arial" panose="020B0604020202020204" pitchFamily="34" charset="0"/>
              </a:rPr>
              <a:t>Hieronder vallen het </a:t>
            </a:r>
            <a:r>
              <a:rPr lang="nl-NL" sz="2600" b="1" dirty="0">
                <a:solidFill>
                  <a:srgbClr val="C00000"/>
                </a:solidFill>
                <a:latin typeface="Arial" panose="020B0604020202020204" pitchFamily="34" charset="0"/>
                <a:cs typeface="Arial" panose="020B0604020202020204" pitchFamily="34" charset="0"/>
              </a:rPr>
              <a:t>Openbaar Ministerie, de politie en de bijzondere opsporingsambtenaren</a:t>
            </a:r>
            <a:r>
              <a:rPr lang="nl-NL" sz="2600" dirty="0">
                <a:latin typeface="Arial" panose="020B0604020202020204" pitchFamily="34" charset="0"/>
                <a:cs typeface="Arial" panose="020B0604020202020204" pitchFamily="34" charset="0"/>
              </a:rPr>
              <a:t>. </a:t>
            </a:r>
          </a:p>
          <a:p>
            <a:pPr marL="34290" indent="0">
              <a:buNone/>
            </a:pPr>
            <a:endParaRPr lang="nl-NL" dirty="0"/>
          </a:p>
        </p:txBody>
      </p:sp>
    </p:spTree>
    <p:extLst>
      <p:ext uri="{BB962C8B-B14F-4D97-AF65-F5344CB8AC3E}">
        <p14:creationId xmlns:p14="http://schemas.microsoft.com/office/powerpoint/2010/main" val="298817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Het Wet boek van Strafrecht (</a:t>
            </a:r>
            <a:r>
              <a:rPr lang="nl-NL" sz="2400" dirty="0" err="1">
                <a:solidFill>
                  <a:schemeClr val="tx1">
                    <a:lumMod val="50000"/>
                    <a:lumOff val="50000"/>
                  </a:schemeClr>
                </a:solidFill>
                <a:latin typeface="Arial" panose="020B0604020202020204" pitchFamily="34" charset="0"/>
                <a:cs typeface="Arial" panose="020B0604020202020204" pitchFamily="34" charset="0"/>
              </a:rPr>
              <a:t>WvSr</a:t>
            </a:r>
            <a:r>
              <a:rPr lang="nl-NL" sz="2400" dirty="0">
                <a:solidFill>
                  <a:schemeClr val="tx1">
                    <a:lumMod val="50000"/>
                    <a:lumOff val="50000"/>
                  </a:schemeClr>
                </a:solidFill>
                <a:latin typeface="Arial" panose="020B0604020202020204" pitchFamily="34" charset="0"/>
                <a:cs typeface="Arial" panose="020B0604020202020204" pitchFamily="34" charset="0"/>
              </a:rPr>
              <a:t>) is verdeeld in drie boeken, namelijk: </a:t>
            </a:r>
          </a:p>
          <a:p>
            <a:pPr marL="491490" indent="-457200">
              <a:buFont typeface="+mj-lt"/>
              <a:buAutoNum type="arabicPeriod"/>
            </a:pPr>
            <a:r>
              <a:rPr lang="nl-NL" sz="2400" b="1" dirty="0">
                <a:solidFill>
                  <a:schemeClr val="tx1">
                    <a:lumMod val="50000"/>
                    <a:lumOff val="50000"/>
                  </a:schemeClr>
                </a:solidFill>
                <a:latin typeface="Arial" panose="020B0604020202020204" pitchFamily="34" charset="0"/>
                <a:cs typeface="Arial" panose="020B0604020202020204" pitchFamily="34" charset="0"/>
              </a:rPr>
              <a:t>algemene bepalingen </a:t>
            </a:r>
            <a:r>
              <a:rPr lang="nl-NL" sz="2400" dirty="0">
                <a:solidFill>
                  <a:schemeClr val="tx1">
                    <a:lumMod val="50000"/>
                    <a:lumOff val="50000"/>
                  </a:schemeClr>
                </a:solidFill>
                <a:latin typeface="Arial" panose="020B0604020202020204" pitchFamily="34" charset="0"/>
                <a:cs typeface="Arial" panose="020B0604020202020204" pitchFamily="34" charset="0"/>
              </a:rPr>
              <a:t>(algemene regels die voor alle strafbare feiten gelden)</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misdrijven (rechtsdelicten, druist in tegen rechtsgevoel)</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overtredingen (wetsdelicten, lichtere strafbare feiten)</a:t>
            </a:r>
          </a:p>
          <a:p>
            <a:pPr marL="34290" indent="0">
              <a:buNone/>
            </a:pPr>
            <a:endParaRPr lang="nl-NL" dirty="0"/>
          </a:p>
        </p:txBody>
      </p:sp>
      <p:pic>
        <p:nvPicPr>
          <p:cNvPr id="4" name="Afbeelding 3">
            <a:extLst>
              <a:ext uri="{FF2B5EF4-FFF2-40B4-BE49-F238E27FC236}">
                <a16:creationId xmlns:a16="http://schemas.microsoft.com/office/drawing/2014/main" id="{3ADF75D1-6801-4E06-ABEF-9C5A5523A3E4}"/>
              </a:ext>
            </a:extLst>
          </p:cNvPr>
          <p:cNvPicPr>
            <a:picLocks noChangeAspect="1"/>
          </p:cNvPicPr>
          <p:nvPr/>
        </p:nvPicPr>
        <p:blipFill rotWithShape="1">
          <a:blip r:embed="rId2"/>
          <a:srcRect t="29596" r="32251" b="5962"/>
          <a:stretch/>
        </p:blipFill>
        <p:spPr>
          <a:xfrm>
            <a:off x="1979712" y="3886383"/>
            <a:ext cx="5040560" cy="2698576"/>
          </a:xfrm>
          <a:prstGeom prst="rect">
            <a:avLst/>
          </a:prstGeom>
        </p:spPr>
      </p:pic>
    </p:spTree>
    <p:extLst>
      <p:ext uri="{BB962C8B-B14F-4D97-AF65-F5344CB8AC3E}">
        <p14:creationId xmlns:p14="http://schemas.microsoft.com/office/powerpoint/2010/main" val="16931631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B5FD5-A37F-4060-B0A1-70515562FAC8}">
  <ds:schemaRefs>
    <ds:schemaRef ds:uri="http://schemas.microsoft.com/sharepoint/v3/contenttype/forms"/>
  </ds:schemaRefs>
</ds:datastoreItem>
</file>

<file path=customXml/itemProps2.xml><?xml version="1.0" encoding="utf-8"?>
<ds:datastoreItem xmlns:ds="http://schemas.openxmlformats.org/officeDocument/2006/customXml" ds:itemID="{9139EF28-4AEC-44AA-BC2F-DCDDDE2E8EF7}">
  <ds:schemaRefs>
    <ds:schemaRef ds:uri="http://purl.org/dc/dcmitype/"/>
    <ds:schemaRef ds:uri="http://schemas.openxmlformats.org/package/2006/metadata/core-properties"/>
    <ds:schemaRef ds:uri="http://schemas.microsoft.com/office/2006/documentManagement/types"/>
    <ds:schemaRef ds:uri="http://purl.org/dc/elements/1.1/"/>
    <ds:schemaRef ds:uri="53db1c64-d159-475e-a504-7a3da4935d8c"/>
    <ds:schemaRef ds:uri="4aa6b8cd-8aaf-473e-973b-57fcbd5fd695"/>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FFD9E3-6AEA-4B57-B2CA-FE4574C10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6601</TotalTime>
  <Words>1872</Words>
  <Application>Microsoft Office PowerPoint</Application>
  <PresentationFormat>Diavoorstelling (4:3)</PresentationFormat>
  <Paragraphs>153</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Corbel</vt:lpstr>
      <vt:lpstr>Helvetica Neue</vt:lpstr>
      <vt:lpstr>Basis</vt:lpstr>
      <vt:lpstr>Omgevingsrecht</vt:lpstr>
      <vt:lpstr>4. Strafrecht</vt:lpstr>
      <vt:lpstr>Strafrecht</vt:lpstr>
      <vt:lpstr>Strafrecht: Leerdoelen</vt:lpstr>
      <vt:lpstr>Strafrecht</vt:lpstr>
      <vt:lpstr>Wetboek van Strafrecht</vt:lpstr>
      <vt:lpstr>Wetboek van Strafrecht</vt:lpstr>
      <vt:lpstr>Materieel en formeel strafrecht</vt:lpstr>
      <vt:lpstr>Strafrecht</vt:lpstr>
      <vt:lpstr>Strafrecht</vt:lpstr>
      <vt:lpstr>1. Territorialiteitsbeginsel</vt:lpstr>
      <vt:lpstr>2. Straffen</vt:lpstr>
      <vt:lpstr>3. Strafuitsluitingsgronden</vt:lpstr>
      <vt:lpstr>3. Strafuitsluitingsgronden</vt:lpstr>
      <vt:lpstr>3. Strafuitsluitingsgronden</vt:lpstr>
      <vt:lpstr>4. Deelneming strafbare feiten</vt:lpstr>
      <vt:lpstr>Strafrecht</vt:lpstr>
      <vt:lpstr>Misdrijven &amp; overtredingen</vt:lpstr>
      <vt:lpstr>Wetboek van strafvordering</vt:lpstr>
      <vt:lpstr>Rechtelijke macht</vt:lpstr>
      <vt:lpstr>Rechtelijke macht</vt:lpstr>
      <vt:lpstr>Structuur Rechtelijke macht</vt:lpstr>
      <vt:lpstr>Rechtelijke macht</vt:lpstr>
      <vt:lpstr>Strafrecht: dagvaarding</vt:lpstr>
      <vt:lpstr>Hoe verder?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Toi</dc:creator>
  <cp:lastModifiedBy>Heidy Heuvelsland</cp:lastModifiedBy>
  <cp:revision>84</cp:revision>
  <cp:lastPrinted>2022-02-14T09:35:02Z</cp:lastPrinted>
  <dcterms:created xsi:type="dcterms:W3CDTF">2013-08-26T13:25:04Z</dcterms:created>
  <dcterms:modified xsi:type="dcterms:W3CDTF">2022-02-25T12:53:18Z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